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61" r:id="rId3"/>
    <p:sldId id="257" r:id="rId4"/>
    <p:sldId id="258" r:id="rId5"/>
    <p:sldId id="260" r:id="rId6"/>
    <p:sldId id="262" r:id="rId7"/>
    <p:sldId id="300" r:id="rId8"/>
    <p:sldId id="276" r:id="rId9"/>
    <p:sldId id="277" r:id="rId10"/>
    <p:sldId id="282" r:id="rId11"/>
    <p:sldId id="283" r:id="rId12"/>
    <p:sldId id="284" r:id="rId13"/>
    <p:sldId id="285" r:id="rId14"/>
    <p:sldId id="301" r:id="rId15"/>
    <p:sldId id="275" r:id="rId16"/>
    <p:sldId id="274" r:id="rId17"/>
    <p:sldId id="278" r:id="rId18"/>
    <p:sldId id="279" r:id="rId19"/>
    <p:sldId id="280" r:id="rId20"/>
    <p:sldId id="281" r:id="rId21"/>
    <p:sldId id="295" r:id="rId22"/>
    <p:sldId id="269" r:id="rId23"/>
    <p:sldId id="304" r:id="rId24"/>
    <p:sldId id="294" r:id="rId25"/>
    <p:sldId id="273" r:id="rId26"/>
    <p:sldId id="305" r:id="rId27"/>
    <p:sldId id="302" r:id="rId28"/>
    <p:sldId id="299" r:id="rId29"/>
    <p:sldId id="293" r:id="rId30"/>
    <p:sldId id="298" r:id="rId31"/>
    <p:sldId id="289" r:id="rId32"/>
    <p:sldId id="290" r:id="rId33"/>
    <p:sldId id="297" r:id="rId34"/>
    <p:sldId id="288" r:id="rId35"/>
    <p:sldId id="287" r:id="rId36"/>
    <p:sldId id="271" r:id="rId37"/>
    <p:sldId id="306" r:id="rId38"/>
    <p:sldId id="272" r:id="rId39"/>
    <p:sldId id="292" r:id="rId40"/>
    <p:sldId id="286" r:id="rId41"/>
    <p:sldId id="307" r:id="rId42"/>
    <p:sldId id="296" r:id="rId43"/>
    <p:sldId id="312" r:id="rId44"/>
    <p:sldId id="314" r:id="rId45"/>
  </p:sldIdLst>
  <p:sldSz cx="12192000" cy="6858000"/>
  <p:notesSz cx="6858000" cy="9144000"/>
  <p:defaultTextStyle>
    <a:defPPr>
      <a:defRPr lang="et-EE"/>
    </a:defPPr>
    <a:lvl1pPr marL="0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2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1E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068" autoAdjust="0"/>
    <p:restoredTop sz="94065" autoAdjust="0"/>
  </p:normalViewPr>
  <p:slideViewPr>
    <p:cSldViewPr snapToGrid="0">
      <p:cViewPr varScale="1">
        <p:scale>
          <a:sx n="70" d="100"/>
          <a:sy n="70" d="100"/>
        </p:scale>
        <p:origin x="68" y="1908"/>
      </p:cViewPr>
      <p:guideLst>
        <p:guide orient="horz" pos="2160"/>
        <p:guide pos="3840"/>
        <p:guide orient="horz" pos="2260"/>
      </p:guideLst>
    </p:cSldViewPr>
  </p:slideViewPr>
  <p:outlineViewPr>
    <p:cViewPr>
      <p:scale>
        <a:sx n="33" d="100"/>
        <a:sy n="33" d="100"/>
      </p:scale>
      <p:origin x="0" y="-282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8084E-5B45-2648-91A2-E85D132BFE48}" type="datetimeFigureOut">
              <a:rPr lang="et-EE" smtClean="0"/>
              <a:t>20.12.2022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41571E-F3B1-5541-8B30-949B7E60495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24789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41571E-F3B1-5541-8B30-949B7E60495C}" type="slidenum">
              <a:rPr lang="et-EE" smtClean="0"/>
              <a:t>31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63331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41571E-F3B1-5541-8B30-949B7E60495C}" type="slidenum">
              <a:rPr lang="et-EE" smtClean="0"/>
              <a:t>32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516342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41571E-F3B1-5541-8B30-949B7E60495C}" type="slidenum">
              <a:rPr lang="et-EE" smtClean="0"/>
              <a:t>34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85955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41571E-F3B1-5541-8B30-949B7E60495C}" type="slidenum">
              <a:rPr lang="et-EE" smtClean="0"/>
              <a:t>35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92001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41571E-F3B1-5541-8B30-949B7E60495C}" type="slidenum">
              <a:rPr lang="et-EE" smtClean="0"/>
              <a:t>39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56937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1571E-F3B1-5541-8B30-949B7E60495C}" type="slidenum">
              <a:rPr lang="et-EE" smtClean="0"/>
              <a:t>42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55952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itel Pilt vasak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575999" y="0"/>
            <a:ext cx="4408923" cy="6858000"/>
          </a:xfrm>
          <a:custGeom>
            <a:avLst/>
            <a:gdLst>
              <a:gd name="connsiteX0" fmla="*/ 0 w 4408923"/>
              <a:gd name="connsiteY0" fmla="*/ 0 h 6858000"/>
              <a:gd name="connsiteX1" fmla="*/ 4408923 w 4408923"/>
              <a:gd name="connsiteY1" fmla="*/ 0 h 6858000"/>
              <a:gd name="connsiteX2" fmla="*/ 4408923 w 4408923"/>
              <a:gd name="connsiteY2" fmla="*/ 6858000 h 6858000"/>
              <a:gd name="connsiteX3" fmla="*/ 0 w 4408923"/>
              <a:gd name="connsiteY3" fmla="*/ 6858000 h 6858000"/>
              <a:gd name="connsiteX4" fmla="*/ 0 w 4408923"/>
              <a:gd name="connsiteY4" fmla="*/ 6034725 h 6858000"/>
              <a:gd name="connsiteX5" fmla="*/ 208 w 4408923"/>
              <a:gd name="connsiteY5" fmla="*/ 6034804 h 6858000"/>
              <a:gd name="connsiteX6" fmla="*/ 376702 w 4408923"/>
              <a:gd name="connsiteY6" fmla="*/ 6098185 h 6858000"/>
              <a:gd name="connsiteX7" fmla="*/ 1681141 w 4408923"/>
              <a:gd name="connsiteY7" fmla="*/ 4860459 h 6858000"/>
              <a:gd name="connsiteX8" fmla="*/ 460294 w 4408923"/>
              <a:gd name="connsiteY8" fmla="*/ 3540207 h 6858000"/>
              <a:gd name="connsiteX9" fmla="*/ 387188 w 4408923"/>
              <a:gd name="connsiteY9" fmla="*/ 3538866 h 6858000"/>
              <a:gd name="connsiteX10" fmla="*/ 10193 w 4408923"/>
              <a:gd name="connsiteY10" fmla="*/ 3599167 h 6858000"/>
              <a:gd name="connsiteX11" fmla="*/ 0 w 4408923"/>
              <a:gd name="connsiteY11" fmla="*/ 36029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08923" h="6858000">
                <a:moveTo>
                  <a:pt x="0" y="0"/>
                </a:moveTo>
                <a:lnTo>
                  <a:pt x="4408923" y="0"/>
                </a:lnTo>
                <a:lnTo>
                  <a:pt x="4408923" y="6858000"/>
                </a:lnTo>
                <a:lnTo>
                  <a:pt x="0" y="6858000"/>
                </a:lnTo>
                <a:lnTo>
                  <a:pt x="0" y="6034725"/>
                </a:lnTo>
                <a:lnTo>
                  <a:pt x="208" y="6034804"/>
                </a:lnTo>
                <a:cubicBezTo>
                  <a:pt x="118918" y="6073701"/>
                  <a:pt x="245346" y="6095777"/>
                  <a:pt x="376702" y="6098185"/>
                </a:cubicBezTo>
                <a:cubicBezTo>
                  <a:pt x="1077218" y="6111027"/>
                  <a:pt x="1658225" y="5559734"/>
                  <a:pt x="1681141" y="4860459"/>
                </a:cubicBezTo>
                <a:cubicBezTo>
                  <a:pt x="1704060" y="4161093"/>
                  <a:pt x="1160249" y="3573003"/>
                  <a:pt x="460294" y="3540207"/>
                </a:cubicBezTo>
                <a:lnTo>
                  <a:pt x="387188" y="3538866"/>
                </a:lnTo>
                <a:cubicBezTo>
                  <a:pt x="255819" y="3540201"/>
                  <a:pt x="129216" y="3561243"/>
                  <a:pt x="10193" y="3599167"/>
                </a:cubicBezTo>
                <a:lnTo>
                  <a:pt x="0" y="3602972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36841" y="2533153"/>
            <a:ext cx="6121239" cy="2387600"/>
          </a:xfrm>
        </p:spPr>
        <p:txBody>
          <a:bodyPr anchor="b"/>
          <a:lstStyle>
            <a:lvl1pPr algn="l">
              <a:defRPr lang="en-GB" sz="6000" b="1" i="0" u="none" strike="noStrike" baseline="0" smtClean="0"/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A84B4-50EE-4E03-B6D7-AB5456BA3390}" type="slidenum">
              <a:rPr lang="et-EE" smtClean="0"/>
              <a:t>‹#›</a:t>
            </a:fld>
            <a:endParaRPr lang="et-EE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736839" y="5059254"/>
            <a:ext cx="6121239" cy="1559261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AA1E3C"/>
                </a:solidFill>
                <a:latin typeface="Helvetica" panose="020B060402020203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1" y="3538801"/>
            <a:ext cx="1974433" cy="256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37620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itel pilt parem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7783513" y="0"/>
            <a:ext cx="4408487" cy="6867525"/>
          </a:xfrm>
          <a:custGeom>
            <a:avLst/>
            <a:gdLst>
              <a:gd name="connsiteX0" fmla="*/ 0 w 4408487"/>
              <a:gd name="connsiteY0" fmla="*/ 0 h 6867525"/>
              <a:gd name="connsiteX1" fmla="*/ 4408487 w 4408487"/>
              <a:gd name="connsiteY1" fmla="*/ 0 h 6867525"/>
              <a:gd name="connsiteX2" fmla="*/ 4408487 w 4408487"/>
              <a:gd name="connsiteY2" fmla="*/ 6867525 h 6867525"/>
              <a:gd name="connsiteX3" fmla="*/ 0 w 4408487"/>
              <a:gd name="connsiteY3" fmla="*/ 6867525 h 6867525"/>
              <a:gd name="connsiteX4" fmla="*/ 0 w 4408487"/>
              <a:gd name="connsiteY4" fmla="*/ 6032186 h 6867525"/>
              <a:gd name="connsiteX5" fmla="*/ 108414 w 4408487"/>
              <a:gd name="connsiteY5" fmla="*/ 6062418 h 6867525"/>
              <a:gd name="connsiteX6" fmla="*/ 365715 w 4408487"/>
              <a:gd name="connsiteY6" fmla="*/ 6094106 h 6867525"/>
              <a:gd name="connsiteX7" fmla="*/ 1685089 w 4408487"/>
              <a:gd name="connsiteY7" fmla="*/ 4855586 h 6867525"/>
              <a:gd name="connsiteX8" fmla="*/ 456140 w 4408487"/>
              <a:gd name="connsiteY8" fmla="*/ 3527283 h 6867525"/>
              <a:gd name="connsiteX9" fmla="*/ 395862 w 4408487"/>
              <a:gd name="connsiteY9" fmla="*/ 3525881 h 6867525"/>
              <a:gd name="connsiteX10" fmla="*/ 15171 w 4408487"/>
              <a:gd name="connsiteY10" fmla="*/ 3582733 h 6867525"/>
              <a:gd name="connsiteX11" fmla="*/ 0 w 4408487"/>
              <a:gd name="connsiteY11" fmla="*/ 3588214 h 686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08487" h="6867525">
                <a:moveTo>
                  <a:pt x="0" y="0"/>
                </a:moveTo>
                <a:lnTo>
                  <a:pt x="4408487" y="0"/>
                </a:lnTo>
                <a:lnTo>
                  <a:pt x="4408487" y="6867525"/>
                </a:lnTo>
                <a:lnTo>
                  <a:pt x="0" y="6867525"/>
                </a:lnTo>
                <a:lnTo>
                  <a:pt x="0" y="6032186"/>
                </a:lnTo>
                <a:lnTo>
                  <a:pt x="108414" y="6062418"/>
                </a:lnTo>
                <a:cubicBezTo>
                  <a:pt x="191366" y="6081203"/>
                  <a:pt x="277410" y="6092051"/>
                  <a:pt x="365715" y="6094106"/>
                </a:cubicBezTo>
                <a:cubicBezTo>
                  <a:pt x="1071950" y="6110541"/>
                  <a:pt x="1660107" y="5558428"/>
                  <a:pt x="1685089" y="4855586"/>
                </a:cubicBezTo>
                <a:cubicBezTo>
                  <a:pt x="1710082" y="4152430"/>
                  <a:pt x="1162112" y="3560159"/>
                  <a:pt x="456140" y="3527283"/>
                </a:cubicBezTo>
                <a:lnTo>
                  <a:pt x="395862" y="3525881"/>
                </a:lnTo>
                <a:cubicBezTo>
                  <a:pt x="263387" y="3525881"/>
                  <a:pt x="135534" y="3545773"/>
                  <a:pt x="15171" y="3582733"/>
                </a:cubicBezTo>
                <a:lnTo>
                  <a:pt x="0" y="3588214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3103" y="2432434"/>
            <a:ext cx="6121239" cy="2387600"/>
          </a:xfrm>
        </p:spPr>
        <p:txBody>
          <a:bodyPr anchor="b"/>
          <a:lstStyle>
            <a:lvl1pPr algn="l">
              <a:defRPr lang="en-GB" sz="6000" b="1" i="0" u="none" strike="noStrike" baseline="0" smtClean="0"/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A84B4-50EE-4E03-B6D7-AB5456BA3390}" type="slidenum">
              <a:rPr lang="et-EE" smtClean="0"/>
              <a:t>‹#›</a:t>
            </a:fld>
            <a:endParaRPr lang="et-EE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033103" y="4989511"/>
            <a:ext cx="6121239" cy="1559261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AA1E3C"/>
                </a:solidFill>
                <a:latin typeface="Helvetica" panose="020B060402020203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355" y="3521459"/>
            <a:ext cx="1982054" cy="257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4863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itel pilttaust tekst vasa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576000" y="0"/>
            <a:ext cx="11615999" cy="6858000"/>
          </a:xfrm>
          <a:custGeom>
            <a:avLst/>
            <a:gdLst>
              <a:gd name="connsiteX0" fmla="*/ 0 w 11615999"/>
              <a:gd name="connsiteY0" fmla="*/ 0 h 6858000"/>
              <a:gd name="connsiteX1" fmla="*/ 11615999 w 11615999"/>
              <a:gd name="connsiteY1" fmla="*/ 0 h 6858000"/>
              <a:gd name="connsiteX2" fmla="*/ 11615999 w 11615999"/>
              <a:gd name="connsiteY2" fmla="*/ 6858000 h 6858000"/>
              <a:gd name="connsiteX3" fmla="*/ 0 w 11615999"/>
              <a:gd name="connsiteY3" fmla="*/ 6858000 h 6858000"/>
              <a:gd name="connsiteX4" fmla="*/ 0 w 11615999"/>
              <a:gd name="connsiteY4" fmla="*/ 1594962 h 6858000"/>
              <a:gd name="connsiteX5" fmla="*/ 82764 w 11615999"/>
              <a:gd name="connsiteY5" fmla="*/ 1588262 h 6858000"/>
              <a:gd name="connsiteX6" fmla="*/ 509299 w 11615999"/>
              <a:gd name="connsiteY6" fmla="*/ 1095208 h 6858000"/>
              <a:gd name="connsiteX7" fmla="*/ 12380 w 11615999"/>
              <a:gd name="connsiteY7" fmla="*/ 560124 h 6858000"/>
              <a:gd name="connsiteX8" fmla="*/ 0 w 11615999"/>
              <a:gd name="connsiteY8" fmla="*/ 5598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5999" h="6858000">
                <a:moveTo>
                  <a:pt x="0" y="0"/>
                </a:moveTo>
                <a:lnTo>
                  <a:pt x="11615999" y="0"/>
                </a:lnTo>
                <a:lnTo>
                  <a:pt x="11615999" y="6858000"/>
                </a:lnTo>
                <a:lnTo>
                  <a:pt x="0" y="6858000"/>
                </a:lnTo>
                <a:lnTo>
                  <a:pt x="0" y="1594962"/>
                </a:lnTo>
                <a:lnTo>
                  <a:pt x="82764" y="1588262"/>
                </a:lnTo>
                <a:cubicBezTo>
                  <a:pt x="319087" y="1545109"/>
                  <a:pt x="501107" y="1343116"/>
                  <a:pt x="509299" y="1095208"/>
                </a:cubicBezTo>
                <a:cubicBezTo>
                  <a:pt x="518668" y="811736"/>
                  <a:pt x="297295" y="573361"/>
                  <a:pt x="12380" y="560124"/>
                </a:cubicBezTo>
                <a:lnTo>
                  <a:pt x="0" y="559899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559559"/>
            <a:ext cx="797581" cy="103723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000284" y="6179439"/>
            <a:ext cx="880369" cy="3084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17CE275A-E327-4030-B2D3-F354B9DDFA2B}" type="datetime3">
              <a:rPr lang="et-EE" sz="1404" smtClean="0">
                <a:solidFill>
                  <a:schemeClr val="bg2">
                    <a:lumMod val="95000"/>
                  </a:schemeClr>
                </a:solidFill>
              </a:rPr>
              <a:pPr/>
              <a:t>20/12/22</a:t>
            </a:fld>
            <a:endParaRPr lang="en-GB" sz="1404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3103" y="2327659"/>
            <a:ext cx="6121239" cy="2387600"/>
          </a:xfrm>
        </p:spPr>
        <p:txBody>
          <a:bodyPr anchor="b"/>
          <a:lstStyle>
            <a:lvl1pPr algn="l">
              <a:defRPr lang="en-GB" sz="6000" b="1" i="0" u="none" strike="noStrike" baseline="0" smtClean="0">
                <a:solidFill>
                  <a:schemeClr val="bg2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033103" y="4989511"/>
            <a:ext cx="6121239" cy="155926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95000"/>
                  </a:schemeClr>
                </a:solidFill>
                <a:latin typeface="Helvetica" panose="020B060402020203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794240691"/>
      </p:ext>
    </p:extLst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itel pilttaust tekst pare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576000" y="0"/>
            <a:ext cx="11615999" cy="6858000"/>
          </a:xfrm>
          <a:custGeom>
            <a:avLst/>
            <a:gdLst>
              <a:gd name="connsiteX0" fmla="*/ 0 w 11615999"/>
              <a:gd name="connsiteY0" fmla="*/ 0 h 6858000"/>
              <a:gd name="connsiteX1" fmla="*/ 11615999 w 11615999"/>
              <a:gd name="connsiteY1" fmla="*/ 0 h 6858000"/>
              <a:gd name="connsiteX2" fmla="*/ 11615999 w 11615999"/>
              <a:gd name="connsiteY2" fmla="*/ 6858000 h 6858000"/>
              <a:gd name="connsiteX3" fmla="*/ 0 w 11615999"/>
              <a:gd name="connsiteY3" fmla="*/ 6858000 h 6858000"/>
              <a:gd name="connsiteX4" fmla="*/ 0 w 11615999"/>
              <a:gd name="connsiteY4" fmla="*/ 1594962 h 6858000"/>
              <a:gd name="connsiteX5" fmla="*/ 82764 w 11615999"/>
              <a:gd name="connsiteY5" fmla="*/ 1588262 h 6858000"/>
              <a:gd name="connsiteX6" fmla="*/ 509299 w 11615999"/>
              <a:gd name="connsiteY6" fmla="*/ 1095208 h 6858000"/>
              <a:gd name="connsiteX7" fmla="*/ 12380 w 11615999"/>
              <a:gd name="connsiteY7" fmla="*/ 560124 h 6858000"/>
              <a:gd name="connsiteX8" fmla="*/ 0 w 11615999"/>
              <a:gd name="connsiteY8" fmla="*/ 5598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5999" h="6858000">
                <a:moveTo>
                  <a:pt x="0" y="0"/>
                </a:moveTo>
                <a:lnTo>
                  <a:pt x="11615999" y="0"/>
                </a:lnTo>
                <a:lnTo>
                  <a:pt x="11615999" y="6858000"/>
                </a:lnTo>
                <a:lnTo>
                  <a:pt x="0" y="6858000"/>
                </a:lnTo>
                <a:lnTo>
                  <a:pt x="0" y="1594962"/>
                </a:lnTo>
                <a:lnTo>
                  <a:pt x="82764" y="1588262"/>
                </a:lnTo>
                <a:cubicBezTo>
                  <a:pt x="319087" y="1545109"/>
                  <a:pt x="501107" y="1343116"/>
                  <a:pt x="509299" y="1095208"/>
                </a:cubicBezTo>
                <a:cubicBezTo>
                  <a:pt x="518668" y="811736"/>
                  <a:pt x="297295" y="573361"/>
                  <a:pt x="12380" y="560124"/>
                </a:cubicBezTo>
                <a:lnTo>
                  <a:pt x="0" y="559899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559559"/>
            <a:ext cx="797581" cy="103723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6792" y="6179439"/>
            <a:ext cx="880369" cy="3084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17CE275A-E327-4030-B2D3-F354B9DDFA2B}" type="datetime3">
              <a:rPr lang="et-EE" sz="1404" smtClean="0">
                <a:solidFill>
                  <a:schemeClr val="bg2">
                    <a:lumMod val="95000"/>
                  </a:schemeClr>
                </a:solidFill>
              </a:rPr>
              <a:pPr/>
              <a:t>20/12/22</a:t>
            </a:fld>
            <a:endParaRPr lang="en-GB" sz="1404" dirty="0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50513" y="2327659"/>
            <a:ext cx="6121239" cy="2387600"/>
          </a:xfrm>
        </p:spPr>
        <p:txBody>
          <a:bodyPr anchor="b"/>
          <a:lstStyle>
            <a:lvl1pPr algn="r">
              <a:defRPr lang="en-GB" sz="6000" b="1" i="0" u="none" strike="noStrike" baseline="0" smtClean="0">
                <a:solidFill>
                  <a:schemeClr val="bg2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550513" y="4989511"/>
            <a:ext cx="6121239" cy="1559261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2">
                    <a:lumMod val="95000"/>
                  </a:schemeClr>
                </a:solidFill>
                <a:latin typeface="Helvetica" panose="020B060402020203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038704683"/>
      </p:ext>
    </p:extLst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itel vahele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20371" y="2573079"/>
            <a:ext cx="9051380" cy="861238"/>
          </a:xfrm>
        </p:spPr>
        <p:txBody>
          <a:bodyPr anchor="b"/>
          <a:lstStyle>
            <a:lvl1pPr algn="l">
              <a:defRPr lang="en-GB" sz="6000" b="1" i="0" u="none" strike="noStrike" baseline="0" smtClean="0">
                <a:solidFill>
                  <a:srgbClr val="AA1E3C"/>
                </a:solidFill>
                <a:latin typeface="Helvetica" panose="020B0604020202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620371" y="3452844"/>
            <a:ext cx="9051380" cy="794602"/>
          </a:xfrm>
        </p:spPr>
        <p:txBody>
          <a:bodyPr>
            <a:normAutofit/>
          </a:bodyPr>
          <a:lstStyle>
            <a:lvl1pPr marL="0" indent="0" algn="l">
              <a:buNone/>
              <a:defRPr sz="6000">
                <a:solidFill>
                  <a:srgbClr val="AA1E3C"/>
                </a:solidFill>
                <a:latin typeface="Helvetica" panose="020B060402020203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62" y="2169001"/>
            <a:ext cx="1972111" cy="256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446753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laid üks sisuk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186071" y="6031614"/>
            <a:ext cx="572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t-EE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3A84B4-50EE-4E03-B6D7-AB5456BA3390}" type="slidenum">
              <a:rPr lang="et-EE" sz="1200" smtClean="0"/>
              <a:pPr/>
              <a:t>‹#›</a:t>
            </a:fld>
            <a:endParaRPr lang="et-EE" sz="1200" dirty="0"/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186071" y="6482245"/>
            <a:ext cx="572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t-EE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3A84B4-50EE-4E03-B6D7-AB5456BA3390}" type="slidenum">
              <a:rPr lang="et-EE" sz="1200" smtClean="0"/>
              <a:pPr/>
              <a:t>‹#›</a:t>
            </a:fld>
            <a:endParaRPr lang="et-EE" sz="1200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1302488" y="1499191"/>
            <a:ext cx="10051312" cy="4885901"/>
          </a:xfrm>
        </p:spPr>
        <p:txBody>
          <a:bodyPr>
            <a:normAutofit/>
          </a:bodyPr>
          <a:lstStyle>
            <a:lvl1pPr marL="228594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1pPr>
            <a:lvl2pPr marL="685783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2pPr>
            <a:lvl3pPr marL="1142971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3pPr>
            <a:lvl4pPr marL="1600160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4pPr>
            <a:lvl5pPr marL="2057349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02488" y="457202"/>
            <a:ext cx="10051312" cy="425303"/>
          </a:xfrm>
        </p:spPr>
        <p:txBody>
          <a:bodyPr anchor="t">
            <a:noAutofit/>
          </a:bodyPr>
          <a:lstStyle>
            <a:lvl1pPr>
              <a:defRPr sz="3200">
                <a:solidFill>
                  <a:srgbClr val="A01E28"/>
                </a:solidFill>
                <a:latin typeface="Helvetica" panose="020B0604020202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4"/>
          </p:nvPr>
        </p:nvSpPr>
        <p:spPr>
          <a:xfrm>
            <a:off x="1302488" y="940987"/>
            <a:ext cx="10051312" cy="435932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rgbClr val="AA1E3C"/>
                </a:solidFill>
                <a:latin typeface="Helvetica" panose="020B060402020203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70139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laid kaks sisuka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02488" y="457202"/>
            <a:ext cx="10051312" cy="425303"/>
          </a:xfrm>
        </p:spPr>
        <p:txBody>
          <a:bodyPr anchor="t">
            <a:noAutofit/>
          </a:bodyPr>
          <a:lstStyle>
            <a:lvl1pPr>
              <a:defRPr sz="3200">
                <a:solidFill>
                  <a:srgbClr val="A01E28"/>
                </a:solidFill>
                <a:latin typeface="Helvetica" panose="020B0604020202030204" pitchFamily="34" charset="0"/>
              </a:defRPr>
            </a:lvl1pPr>
          </a:lstStyle>
          <a:p>
            <a:r>
              <a:rPr lang="et-EE" dirty="0" err="1"/>
              <a:t>kljahsdkljhalkjshd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02488" y="1499191"/>
            <a:ext cx="4860000" cy="4885901"/>
          </a:xfrm>
        </p:spPr>
        <p:txBody>
          <a:bodyPr>
            <a:normAutofit/>
          </a:bodyPr>
          <a:lstStyle>
            <a:lvl1pPr marL="228594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1pPr>
            <a:lvl2pPr marL="685783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2pPr>
            <a:lvl3pPr marL="1142971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3pPr>
            <a:lvl4pPr marL="1600160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4pPr>
            <a:lvl5pPr marL="2057349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86071" y="6031614"/>
            <a:ext cx="572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t-EE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3A84B4-50EE-4E03-B6D7-AB5456BA3390}" type="slidenum">
              <a:rPr lang="et-EE" sz="1200" smtClean="0"/>
              <a:pPr/>
              <a:t>‹#›</a:t>
            </a:fld>
            <a:endParaRPr lang="et-EE" sz="1200" dirty="0"/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186071" y="6482245"/>
            <a:ext cx="572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t-EE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3A84B4-50EE-4E03-B6D7-AB5456BA3390}" type="slidenum">
              <a:rPr lang="et-EE" sz="1200" smtClean="0"/>
              <a:pPr/>
              <a:t>‹#›</a:t>
            </a:fld>
            <a:endParaRPr lang="et-EE" sz="1200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6493800" y="1499191"/>
            <a:ext cx="4860000" cy="4885901"/>
          </a:xfrm>
        </p:spPr>
        <p:txBody>
          <a:bodyPr>
            <a:normAutofit/>
          </a:bodyPr>
          <a:lstStyle>
            <a:lvl1pPr marL="228594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1pPr>
            <a:lvl2pPr marL="685783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2pPr>
            <a:lvl3pPr marL="1142971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3pPr>
            <a:lvl4pPr marL="1600160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4pPr>
            <a:lvl5pPr marL="2057349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4"/>
          </p:nvPr>
        </p:nvSpPr>
        <p:spPr>
          <a:xfrm>
            <a:off x="1302488" y="940987"/>
            <a:ext cx="10051312" cy="435932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rgbClr val="AA1E3C"/>
                </a:solidFill>
                <a:latin typeface="Helvetica" panose="020B060402020203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081868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aid kolm sisuka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186071" y="6031614"/>
            <a:ext cx="572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t-EE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3A84B4-50EE-4E03-B6D7-AB5456BA3390}" type="slidenum">
              <a:rPr lang="et-EE" sz="1200" smtClean="0"/>
              <a:pPr/>
              <a:t>‹#›</a:t>
            </a:fld>
            <a:endParaRPr lang="et-EE" sz="1200" dirty="0"/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186071" y="6482245"/>
            <a:ext cx="572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t-EE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3A84B4-50EE-4E03-B6D7-AB5456BA3390}" type="slidenum">
              <a:rPr lang="et-EE" sz="1200" smtClean="0"/>
              <a:pPr/>
              <a:t>‹#›</a:t>
            </a:fld>
            <a:endParaRPr lang="et-EE" sz="1200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02488" y="457202"/>
            <a:ext cx="10051312" cy="425303"/>
          </a:xfrm>
        </p:spPr>
        <p:txBody>
          <a:bodyPr anchor="t">
            <a:noAutofit/>
          </a:bodyPr>
          <a:lstStyle>
            <a:lvl1pPr>
              <a:defRPr sz="3200">
                <a:solidFill>
                  <a:srgbClr val="A01E28"/>
                </a:solidFill>
                <a:latin typeface="Helvetica" panose="020B0604020202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4"/>
          </p:nvPr>
        </p:nvSpPr>
        <p:spPr>
          <a:xfrm>
            <a:off x="1302488" y="940987"/>
            <a:ext cx="10051312" cy="435932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rgbClr val="AA1E3C"/>
                </a:solidFill>
                <a:latin typeface="Helvetica" panose="020B060402020203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1302487" y="1499191"/>
            <a:ext cx="3240000" cy="4885901"/>
          </a:xfrm>
        </p:spPr>
        <p:txBody>
          <a:bodyPr>
            <a:normAutofit/>
          </a:bodyPr>
          <a:lstStyle>
            <a:lvl1pPr marL="228594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1pPr>
            <a:lvl2pPr marL="685783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2pPr>
            <a:lvl3pPr marL="1142971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3pPr>
            <a:lvl4pPr marL="1600160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4pPr>
            <a:lvl5pPr marL="2057349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4708144" y="1499190"/>
            <a:ext cx="3240000" cy="4885901"/>
          </a:xfrm>
        </p:spPr>
        <p:txBody>
          <a:bodyPr>
            <a:normAutofit/>
          </a:bodyPr>
          <a:lstStyle>
            <a:lvl1pPr marL="228594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1pPr>
            <a:lvl2pPr marL="685783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2pPr>
            <a:lvl3pPr marL="1142971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3pPr>
            <a:lvl4pPr marL="1600160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4pPr>
            <a:lvl5pPr marL="2057349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6"/>
          </p:nvPr>
        </p:nvSpPr>
        <p:spPr>
          <a:xfrm>
            <a:off x="8113801" y="1499189"/>
            <a:ext cx="3240000" cy="4885901"/>
          </a:xfrm>
        </p:spPr>
        <p:txBody>
          <a:bodyPr>
            <a:normAutofit/>
          </a:bodyPr>
          <a:lstStyle>
            <a:lvl1pPr marL="228594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1pPr>
            <a:lvl2pPr marL="685783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2pPr>
            <a:lvl3pPr marL="1142971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3pPr>
            <a:lvl4pPr marL="1600160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4pPr>
            <a:lvl5pPr marL="2057349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206140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02488" y="365125"/>
            <a:ext cx="100513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2488" y="1825625"/>
            <a:ext cx="1005131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t-E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6072" y="6031614"/>
            <a:ext cx="4521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C3A84B4-50EE-4E03-B6D7-AB5456BA3390}" type="slidenum">
              <a:rPr lang="et-EE" smtClean="0"/>
              <a:pPr/>
              <a:t>‹#›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582438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52" r:id="rId7"/>
    <p:sldLayoutId id="2147483666" r:id="rId8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rgbClr val="A01E28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liis@turu-uuringute.ee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6774DDFE-A92B-344D-84BD-D9C33C645F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6" r="6446"/>
          <a:stretch>
            <a:fillRect/>
          </a:stretch>
        </p:blipFill>
        <p:spPr/>
      </p:pic>
      <p:sp>
        <p:nvSpPr>
          <p:cNvPr id="67" name="Title 6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Suhtumine</a:t>
            </a:r>
            <a:r>
              <a:rPr lang="en-GB" dirty="0"/>
              <a:t> </a:t>
            </a:r>
            <a:r>
              <a:rPr lang="en-GB" dirty="0" err="1"/>
              <a:t>Euroopa</a:t>
            </a:r>
            <a:r>
              <a:rPr lang="en-GB" dirty="0"/>
              <a:t> </a:t>
            </a:r>
            <a:r>
              <a:rPr lang="en-GB" dirty="0" err="1"/>
              <a:t>Liitu</a:t>
            </a:r>
            <a:endParaRPr lang="en-GB" dirty="0"/>
          </a:p>
        </p:txBody>
      </p:sp>
      <p:sp>
        <p:nvSpPr>
          <p:cNvPr id="68" name="Subtitle 6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Riigikantselei</a:t>
            </a:r>
            <a:endParaRPr lang="en-GB" dirty="0"/>
          </a:p>
          <a:p>
            <a:r>
              <a:rPr lang="en-GB" dirty="0"/>
              <a:t>1</a:t>
            </a:r>
            <a:r>
              <a:rPr lang="et-EE" dirty="0"/>
              <a:t>1</a:t>
            </a:r>
            <a:r>
              <a:rPr lang="en-GB" dirty="0"/>
              <a:t>/202</a:t>
            </a:r>
            <a:r>
              <a:rPr lang="et-EE" dirty="0"/>
              <a:t>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8540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D39F2EA-E275-4A43-9E0C-B01B3440D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Teemad</a:t>
            </a:r>
            <a:br>
              <a:rPr lang="en-US" b="1" dirty="0"/>
            </a:b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EA50403-B09D-6F46-9122-746416CFCE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766776"/>
              </p:ext>
            </p:extLst>
          </p:nvPr>
        </p:nvGraphicFramePr>
        <p:xfrm>
          <a:off x="1302488" y="1266539"/>
          <a:ext cx="10051313" cy="4492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0579">
                  <a:extLst>
                    <a:ext uri="{9D8B030D-6E8A-4147-A177-3AD203B41FA5}">
                      <a16:colId xmlns:a16="http://schemas.microsoft.com/office/drawing/2014/main" val="1811543159"/>
                    </a:ext>
                  </a:extLst>
                </a:gridCol>
                <a:gridCol w="1875367">
                  <a:extLst>
                    <a:ext uri="{9D8B030D-6E8A-4147-A177-3AD203B41FA5}">
                      <a16:colId xmlns:a16="http://schemas.microsoft.com/office/drawing/2014/main" val="148328688"/>
                    </a:ext>
                  </a:extLst>
                </a:gridCol>
                <a:gridCol w="1875367">
                  <a:extLst>
                    <a:ext uri="{9D8B030D-6E8A-4147-A177-3AD203B41FA5}">
                      <a16:colId xmlns:a16="http://schemas.microsoft.com/office/drawing/2014/main" val="4165803356"/>
                    </a:ext>
                  </a:extLst>
                </a:gridCol>
              </a:tblGrid>
              <a:tr h="32089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Teema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Küsimus ankeedist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Alates slaidist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660722"/>
                  </a:ext>
                </a:extLst>
              </a:tr>
              <a:tr h="320891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400" dirty="0">
                          <a:latin typeface="+mn-lt"/>
                        </a:rPr>
                        <a:t>Metoodika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endParaRPr lang="et-EE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506554"/>
                  </a:ext>
                </a:extLst>
              </a:tr>
              <a:tr h="320891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latin typeface="+mn-lt"/>
                        </a:rPr>
                        <a:t>Toetus</a:t>
                      </a:r>
                      <a:r>
                        <a:rPr lang="en-US" sz="1400" dirty="0">
                          <a:latin typeface="+mn-lt"/>
                        </a:rPr>
                        <a:t> euro </a:t>
                      </a:r>
                      <a:r>
                        <a:rPr lang="en-US" sz="1400" dirty="0" err="1">
                          <a:latin typeface="+mn-lt"/>
                        </a:rPr>
                        <a:t>kasutusele</a:t>
                      </a:r>
                      <a:r>
                        <a:rPr lang="en-US" sz="1400" dirty="0"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latin typeface="+mn-lt"/>
                        </a:rPr>
                        <a:t>Eestis</a:t>
                      </a:r>
                      <a:endParaRPr lang="et-EE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329936"/>
                  </a:ext>
                </a:extLst>
              </a:tr>
              <a:tr h="320891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t-E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42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Toetus Euroopa Liitu kuulumisele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470069"/>
                  </a:ext>
                </a:extLst>
              </a:tr>
              <a:tr h="320891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latin typeface="+mn-lt"/>
                        </a:rPr>
                        <a:t>Eesti</a:t>
                      </a:r>
                      <a:r>
                        <a:rPr lang="en-US" sz="1400" dirty="0"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latin typeface="+mn-lt"/>
                        </a:rPr>
                        <a:t>Euroopa</a:t>
                      </a:r>
                      <a:r>
                        <a:rPr lang="en-US" sz="1400" dirty="0"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latin typeface="+mn-lt"/>
                        </a:rPr>
                        <a:t>Liitu</a:t>
                      </a:r>
                      <a:r>
                        <a:rPr lang="en-US" sz="1400" dirty="0"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latin typeface="+mn-lt"/>
                        </a:rPr>
                        <a:t>kuulumise</a:t>
                      </a:r>
                      <a:r>
                        <a:rPr lang="en-US" sz="1400" dirty="0"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latin typeface="+mn-lt"/>
                        </a:rPr>
                        <a:t>põhjused</a:t>
                      </a:r>
                      <a:r>
                        <a:rPr lang="et-EE" sz="1400" dirty="0">
                          <a:latin typeface="+mn-l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337683"/>
                  </a:ext>
                </a:extLst>
              </a:tr>
              <a:tr h="320891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400" dirty="0">
                          <a:latin typeface="+mn-lt"/>
                        </a:rPr>
                        <a:t>Euroopa Liiduga seostuvad väärtused ja põhimõtted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506814"/>
                  </a:ext>
                </a:extLst>
              </a:tr>
              <a:tr h="320891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400" dirty="0">
                          <a:latin typeface="+mn-lt"/>
                        </a:rPr>
                        <a:t>Euroopa Liiduga seostuvate põhimõtete olulisus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777950"/>
                  </a:ext>
                </a:extLst>
              </a:tr>
              <a:tr h="320891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latin typeface="+mn-lt"/>
                        </a:rPr>
                        <a:t>Euroopa</a:t>
                      </a:r>
                      <a:r>
                        <a:rPr lang="en-US" sz="1400" dirty="0"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latin typeface="+mn-lt"/>
                        </a:rPr>
                        <a:t>Liidu</a:t>
                      </a:r>
                      <a:r>
                        <a:rPr lang="en-US" sz="1400" dirty="0"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latin typeface="+mn-lt"/>
                        </a:rPr>
                        <a:t>eelarvest</a:t>
                      </a:r>
                      <a:r>
                        <a:rPr lang="en-US" sz="1400" dirty="0"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latin typeface="+mn-lt"/>
                        </a:rPr>
                        <a:t>toetamist</a:t>
                      </a:r>
                      <a:r>
                        <a:rPr lang="en-US" sz="1400" dirty="0"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latin typeface="+mn-lt"/>
                        </a:rPr>
                        <a:t>vajavad</a:t>
                      </a:r>
                      <a:r>
                        <a:rPr lang="en-US" sz="1400" dirty="0"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latin typeface="+mn-lt"/>
                        </a:rPr>
                        <a:t>valdkonnad</a:t>
                      </a:r>
                      <a:endParaRPr lang="et-EE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471165"/>
                  </a:ext>
                </a:extLst>
              </a:tr>
              <a:tr h="320891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Teadlikkus Eesti eesmärkidest ja huvidest Euroopa Liidus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581898"/>
                  </a:ext>
                </a:extLst>
              </a:tr>
              <a:tr h="320891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4242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Hinnang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42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4242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Eesti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42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4242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tegevusele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42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4242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Euroopa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42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24242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Liidus</a:t>
                      </a:r>
                      <a:endParaRPr lang="et-EE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063330"/>
                  </a:ext>
                </a:extLst>
              </a:tr>
              <a:tr h="320891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latin typeface="+mn-lt"/>
                        </a:rPr>
                        <a:t>Euroopa</a:t>
                      </a:r>
                      <a:r>
                        <a:rPr lang="en-US" sz="1400" dirty="0"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latin typeface="+mn-lt"/>
                        </a:rPr>
                        <a:t>Liitu</a:t>
                      </a:r>
                      <a:r>
                        <a:rPr lang="en-US" sz="1400" dirty="0"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latin typeface="+mn-lt"/>
                        </a:rPr>
                        <a:t>kuulmise</a:t>
                      </a:r>
                      <a:r>
                        <a:rPr lang="en-US" sz="1400" dirty="0"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latin typeface="+mn-lt"/>
                        </a:rPr>
                        <a:t>mõju</a:t>
                      </a:r>
                      <a:r>
                        <a:rPr lang="en-US" sz="1400" dirty="0"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latin typeface="+mn-lt"/>
                        </a:rPr>
                        <a:t>Eestile</a:t>
                      </a:r>
                      <a:endParaRPr lang="et-EE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317388"/>
                  </a:ext>
                </a:extLst>
              </a:tr>
              <a:tr h="320891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>
                          <a:latin typeface="+mn-lt"/>
                        </a:rPr>
                        <a:t>Hinnang</a:t>
                      </a:r>
                      <a:r>
                        <a:rPr lang="en-US" sz="1400" dirty="0"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latin typeface="+mn-lt"/>
                        </a:rPr>
                        <a:t>Eesti</a:t>
                      </a:r>
                      <a:r>
                        <a:rPr lang="en-US" sz="1400" dirty="0">
                          <a:latin typeface="+mn-lt"/>
                        </a:rPr>
                        <a:t> </a:t>
                      </a:r>
                      <a:r>
                        <a:rPr lang="en-US" sz="1400" dirty="0" err="1">
                          <a:latin typeface="+mn-lt"/>
                        </a:rPr>
                        <a:t>elule</a:t>
                      </a:r>
                      <a:endParaRPr lang="et-EE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574647"/>
                  </a:ext>
                </a:extLst>
              </a:tr>
              <a:tr h="320891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400" dirty="0">
                          <a:latin typeface="+mn-lt"/>
                        </a:rPr>
                        <a:t>Suhtumine kliimamuutustesse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151562"/>
                  </a:ext>
                </a:extLst>
              </a:tr>
              <a:tr h="320891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400" dirty="0">
                          <a:latin typeface="+mn-lt"/>
                        </a:rPr>
                        <a:t>Teabekanalite jälgimine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</a:pPr>
                      <a:r>
                        <a:rPr lang="et-EE" sz="1400" dirty="0">
                          <a:latin typeface="+mn-lt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967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1977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7F9297-9C1E-D447-9ED8-8F356737B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Metoodika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F4D409D5-457F-2341-AB6A-15B4A4B9FA0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t-EE" dirty="0">
                <a:solidFill>
                  <a:schemeClr val="accent1"/>
                </a:solidFill>
              </a:rPr>
              <a:t>Üldkogum</a:t>
            </a:r>
            <a:r>
              <a:rPr lang="et-EE" dirty="0"/>
              <a:t>: üle 15-aastane Eesti elanikkond, 1 111 597 elanikku (01.01.2022. aasta Statistikaameti andemetel).</a:t>
            </a:r>
          </a:p>
          <a:p>
            <a:r>
              <a:rPr lang="et-EE" dirty="0">
                <a:solidFill>
                  <a:schemeClr val="accent1"/>
                </a:solidFill>
              </a:rPr>
              <a:t>Meetod</a:t>
            </a:r>
            <a:r>
              <a:rPr lang="et-EE" dirty="0"/>
              <a:t>: Turu-uuringute AS Omnibuss - kombineeritud telefoniküsitlus ja veebipaneel, olenevalt vastaja eelistusest sai vastata nii eesti kui vene keeles.</a:t>
            </a:r>
          </a:p>
          <a:p>
            <a:r>
              <a:rPr lang="et-EE" dirty="0">
                <a:solidFill>
                  <a:schemeClr val="accent1"/>
                </a:solidFill>
              </a:rPr>
              <a:t>Valimi koostamine</a:t>
            </a:r>
            <a:r>
              <a:rPr lang="et-EE" dirty="0"/>
              <a:t>: võetakse aluseks </a:t>
            </a:r>
            <a:r>
              <a:rPr lang="et-EE" dirty="0" err="1"/>
              <a:t>üldkogumi</a:t>
            </a:r>
            <a:r>
              <a:rPr lang="et-EE" dirty="0"/>
              <a:t> proportsionaalne mudel soo, vanuserühma, hariduse, rahvuse, piirkondade ning asulatüüpide lõikes, hiljem tulemused kaalutakse </a:t>
            </a:r>
            <a:r>
              <a:rPr lang="et-EE" dirty="0" err="1"/>
              <a:t>üldkogumile</a:t>
            </a:r>
            <a:r>
              <a:rPr lang="et-EE" dirty="0"/>
              <a:t> vastavaks (vt Slaid 4).</a:t>
            </a:r>
          </a:p>
          <a:p>
            <a:r>
              <a:rPr lang="et-EE" dirty="0">
                <a:solidFill>
                  <a:schemeClr val="accent1"/>
                </a:solidFill>
              </a:rPr>
              <a:t>Planeeritud ja tegelik valim</a:t>
            </a:r>
            <a:r>
              <a:rPr lang="et-EE" dirty="0"/>
              <a:t>: 1000 ja 1002</a:t>
            </a:r>
          </a:p>
          <a:p>
            <a:r>
              <a:rPr lang="et-EE" dirty="0">
                <a:solidFill>
                  <a:schemeClr val="accent1"/>
                </a:solidFill>
              </a:rPr>
              <a:t>Valimiviga</a:t>
            </a:r>
            <a:r>
              <a:rPr lang="et-EE" dirty="0"/>
              <a:t>: 1000 vastaja puhul ±3,1%, väiksemate gruppide vaatlemisel võib viga olla suurem. </a:t>
            </a:r>
          </a:p>
          <a:p>
            <a:r>
              <a:rPr lang="et-EE" dirty="0">
                <a:solidFill>
                  <a:schemeClr val="accent1"/>
                </a:solidFill>
              </a:rPr>
              <a:t>Läbiviimise aeg: </a:t>
            </a:r>
            <a:r>
              <a:rPr lang="et-EE" dirty="0"/>
              <a:t>27. oktoober – 10. november 2022. aastal</a:t>
            </a:r>
          </a:p>
          <a:p>
            <a:r>
              <a:rPr lang="et-EE" dirty="0">
                <a:solidFill>
                  <a:schemeClr val="accent1"/>
                </a:solidFill>
              </a:rPr>
              <a:t>Küsitluse pikkus</a:t>
            </a:r>
            <a:r>
              <a:rPr lang="et-EE" dirty="0"/>
              <a:t>: 5 lehekülge</a:t>
            </a:r>
          </a:p>
          <a:p>
            <a:r>
              <a:rPr lang="et-EE" dirty="0">
                <a:solidFill>
                  <a:schemeClr val="accent1"/>
                </a:solidFill>
              </a:rPr>
              <a:t>Ajaline võrdlus</a:t>
            </a:r>
            <a:r>
              <a:rPr lang="et-EE" dirty="0"/>
              <a:t>: aruandes on võimalusel esitatud võrdlused ka varasemate uuringutega, mille aluseks olevad uuringuaruanded on leitavad aadressilt: </a:t>
            </a:r>
            <a:r>
              <a:rPr lang="et-EE" dirty="0" err="1"/>
              <a:t>https</a:t>
            </a:r>
            <a:r>
              <a:rPr lang="et-EE" dirty="0"/>
              <a:t>://</a:t>
            </a:r>
            <a:r>
              <a:rPr lang="et-EE" dirty="0" err="1"/>
              <a:t>riigikantselei.ee</a:t>
            </a:r>
            <a:r>
              <a:rPr lang="et-EE" dirty="0"/>
              <a:t>/et/uuringud</a:t>
            </a:r>
          </a:p>
          <a:p>
            <a:endParaRPr lang="et-EE" dirty="0"/>
          </a:p>
          <a:p>
            <a:r>
              <a:rPr lang="et-EE" dirty="0"/>
              <a:t>Aruande tekstis on esile toodud taustatunnuste vahelised erinevused, mis on usaldusnivool 95% statistiliselt olulised. Juhul, kui andmed ei võimaldanud kinnitada erinevuste statistilist olulisust, pole võrdlusi tekstis esitatud. </a:t>
            </a:r>
          </a:p>
          <a:p>
            <a:r>
              <a:rPr lang="et-EE" dirty="0"/>
              <a:t>Andmed on joonistel nähtavad täisarvudena, kuid andmetabelites (mis on ühtlasi jooniste tegemise aluseks) komakohtadega (kaalumisest tulenevalt). Seega võib kahe täisarvu liitmisest/lahutamisest tulenevalt vastus erineda ±1 täisarvu jagu (nt 0,5+0,6=1,1, aga joonistel nähtav kui 1+1=1 või 6,7+7,7=14,4, aga joonistel nähtav kui 7+8=14).</a:t>
            </a:r>
          </a:p>
          <a:p>
            <a:r>
              <a:rPr lang="et-EE" dirty="0"/>
              <a:t>Lisaks esitati Tellijale ka tulemuste tabeljaotused oluliste taustatunnuste lõikes Excelis ning eesti- ja venekeelsed ankeedid.</a:t>
            </a:r>
          </a:p>
          <a:p>
            <a:pPr marL="0" indent="0">
              <a:buNone/>
            </a:pPr>
            <a:endParaRPr lang="et-EE" dirty="0"/>
          </a:p>
          <a:p>
            <a:endParaRPr lang="et-EE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735034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78A88-01DA-514C-9994-AB6B48718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Metoodika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B13B8702-A798-5A46-837F-A120CDA5C2A6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Vastajate</a:t>
            </a:r>
            <a:r>
              <a:rPr lang="en-US" dirty="0"/>
              <a:t> </a:t>
            </a:r>
            <a:r>
              <a:rPr lang="en-US" dirty="0" err="1"/>
              <a:t>jagunemine</a:t>
            </a:r>
            <a:endParaRPr lang="en-US" dirty="0"/>
          </a:p>
        </p:txBody>
      </p:sp>
      <p:pic>
        <p:nvPicPr>
          <p:cNvPr id="14" name="Sisu kohatäide 13">
            <a:extLst>
              <a:ext uri="{FF2B5EF4-FFF2-40B4-BE49-F238E27FC236}">
                <a16:creationId xmlns:a16="http://schemas.microsoft.com/office/drawing/2014/main" id="{3C103C93-3306-C2D9-8CDF-36E867AA8A0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31226" y="1498600"/>
            <a:ext cx="4801973" cy="4886325"/>
          </a:xfrm>
          <a:prstGeom prst="rect">
            <a:avLst/>
          </a:prstGeom>
        </p:spPr>
      </p:pic>
      <p:pic>
        <p:nvPicPr>
          <p:cNvPr id="13" name="Sisu kohatäide 12">
            <a:extLst>
              <a:ext uri="{FF2B5EF4-FFF2-40B4-BE49-F238E27FC236}">
                <a16:creationId xmlns:a16="http://schemas.microsoft.com/office/drawing/2014/main" id="{488D5806-D8A0-F774-E9AD-2D13D3E487E4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6526157" y="1498600"/>
            <a:ext cx="4795949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341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579056B-3FC6-1F4B-93A8-5E8F3BD6F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Vastutajad</a:t>
            </a:r>
            <a:endParaRPr lang="en-US" dirty="0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70E6DF2A-73A7-1843-83AE-D053AEB230E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t-EE" dirty="0"/>
              <a:t>Tellijapoolne kontaktisik:			Sten </a:t>
            </a:r>
            <a:r>
              <a:rPr lang="et-EE" dirty="0" err="1"/>
              <a:t>Otsmaa</a:t>
            </a:r>
            <a:r>
              <a:rPr lang="et-EE" dirty="0"/>
              <a:t> (Riigikantselei)</a:t>
            </a:r>
          </a:p>
          <a:p>
            <a:endParaRPr lang="et-EE" dirty="0"/>
          </a:p>
          <a:p>
            <a:r>
              <a:rPr lang="et-EE" dirty="0"/>
              <a:t>Uuringu projektijuht ja aruande koostamine		Liis Grünberg, </a:t>
            </a:r>
            <a:r>
              <a:rPr lang="et-EE" dirty="0">
                <a:hlinkClick r:id="rId2"/>
              </a:rPr>
              <a:t>liis@turu-uuringute.ee</a:t>
            </a:r>
            <a:r>
              <a:rPr lang="et-EE" dirty="0"/>
              <a:t>, 585 29 707</a:t>
            </a:r>
          </a:p>
          <a:p>
            <a:r>
              <a:rPr lang="et-EE" dirty="0"/>
              <a:t>Aruande toimetamine				Hella </a:t>
            </a:r>
            <a:r>
              <a:rPr lang="et-EE" dirty="0" err="1"/>
              <a:t>Kaldaru</a:t>
            </a:r>
            <a:endParaRPr lang="et-EE" dirty="0"/>
          </a:p>
          <a:p>
            <a:r>
              <a:rPr lang="et-EE" dirty="0"/>
              <a:t>Valim, ankeedi programmeerimine 		Kristel </a:t>
            </a:r>
            <a:r>
              <a:rPr lang="et-EE" dirty="0" err="1"/>
              <a:t>Merusk</a:t>
            </a:r>
            <a:endParaRPr lang="et-EE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t-EE" dirty="0"/>
              <a:t>Andmetöötlus  				</a:t>
            </a:r>
            <a:r>
              <a:rPr lang="et-EE" dirty="0" err="1"/>
              <a:t>Reijo</a:t>
            </a:r>
            <a:r>
              <a:rPr lang="et-EE" dirty="0"/>
              <a:t> Pohl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t-EE" dirty="0"/>
              <a:t>Küsitlustöö koordineerimine			Angelina Oblikas</a:t>
            </a:r>
          </a:p>
          <a:p>
            <a:pPr marL="0" indent="0">
              <a:buNone/>
            </a:pPr>
            <a:endParaRPr lang="et-EE" dirty="0"/>
          </a:p>
          <a:p>
            <a:endParaRPr lang="et-EE" dirty="0"/>
          </a:p>
          <a:p>
            <a:endParaRPr lang="et-EE" dirty="0"/>
          </a:p>
          <a:p>
            <a:pPr marL="0" indent="0">
              <a:buNone/>
            </a:pPr>
            <a:endParaRPr lang="et-EE" dirty="0"/>
          </a:p>
          <a:p>
            <a:endParaRPr lang="et-EE" dirty="0"/>
          </a:p>
          <a:p>
            <a:pPr marL="0" indent="0">
              <a:buNone/>
            </a:pPr>
            <a:r>
              <a:rPr lang="et-EE" dirty="0">
                <a:solidFill>
                  <a:schemeClr val="accent1"/>
                </a:solidFill>
              </a:rPr>
              <a:t>TURU-UURINGUTE AS</a:t>
            </a:r>
          </a:p>
          <a:p>
            <a:pPr marL="0" indent="0">
              <a:buNone/>
            </a:pPr>
            <a:r>
              <a:rPr lang="et-EE" dirty="0"/>
              <a:t>585 29 700</a:t>
            </a:r>
          </a:p>
          <a:p>
            <a:pPr marL="0" indent="0">
              <a:buNone/>
            </a:pPr>
            <a:r>
              <a:rPr lang="et-EE" dirty="0" err="1"/>
              <a:t>post@turu-uuringute.ee</a:t>
            </a:r>
            <a:endParaRPr lang="et-EE" dirty="0"/>
          </a:p>
          <a:p>
            <a:pPr marL="0" indent="0">
              <a:buNone/>
            </a:pPr>
            <a:r>
              <a:rPr lang="et-EE" dirty="0" err="1"/>
              <a:t>www.turu-uuringute.ee</a:t>
            </a:r>
            <a:r>
              <a:rPr lang="et-EE" dirty="0"/>
              <a:t> </a:t>
            </a:r>
          </a:p>
          <a:p>
            <a:pPr marL="0" indent="0">
              <a:buNone/>
            </a:pPr>
            <a:r>
              <a:rPr lang="et-EE" dirty="0"/>
              <a:t>Pärnu mnt. 102, korpus A, 11312 Tallinn</a:t>
            </a:r>
          </a:p>
          <a:p>
            <a:endParaRPr lang="et-EE" dirty="0"/>
          </a:p>
          <a:p>
            <a:pPr marL="0" indent="0">
              <a:buNone/>
            </a:pPr>
            <a:endParaRPr lang="et-EE" dirty="0"/>
          </a:p>
          <a:p>
            <a:endParaRPr lang="et-EE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861534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1EBB4-DA3E-014B-856C-02594819B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6504" y="2962546"/>
            <a:ext cx="9051380" cy="861238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Tulemused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078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163A16-72C3-CC42-A530-CCC6E1A80A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2488" y="1528573"/>
            <a:ext cx="10456696" cy="5358809"/>
          </a:xfrm>
        </p:spPr>
        <p:txBody>
          <a:bodyPr>
            <a:noAutofit/>
          </a:bodyPr>
          <a:lstStyle/>
          <a:p>
            <a:r>
              <a:rPr lang="et-EE" dirty="0">
                <a:solidFill>
                  <a:srgbClr val="A01E28"/>
                </a:solidFill>
              </a:rPr>
              <a:t>Euro kasutamist pooldab 89% </a:t>
            </a:r>
            <a:r>
              <a:rPr lang="et-EE" dirty="0"/>
              <a:t>Eesti elanikest (sh 67% toetab ja 22% pigem toetab). Alates eurole üleminekust 2011. aastal </a:t>
            </a:r>
            <a:r>
              <a:rPr lang="en-US" dirty="0" err="1"/>
              <a:t>kasvas</a:t>
            </a:r>
            <a:r>
              <a:rPr lang="et-EE" dirty="0"/>
              <a:t> toetus euro kasutamisele järk-järgult. Viimase aastaga on toetus kasvanud koguni 5%, mis on märkimisväärne tõus. Euro kasutamist ei poolda (ei toeta või on selle vastu) 9% elanikest ning nende osakaal langeb vähehaaval. Kindlat seisukohta euro kasutamise osas ei oma 2% elanikkonnast (Slaidid 8–9).</a:t>
            </a:r>
          </a:p>
          <a:p>
            <a:r>
              <a:rPr lang="et-EE" dirty="0"/>
              <a:t>Toetus euro kasutamisele on järjekindlalt keskmisest kõrgem vanuserühma</a:t>
            </a:r>
            <a:r>
              <a:rPr lang="en-US" dirty="0"/>
              <a:t>s </a:t>
            </a:r>
            <a:r>
              <a:rPr lang="et-EE" dirty="0"/>
              <a:t>75+ (9</a:t>
            </a:r>
            <a:r>
              <a:rPr lang="en-US" dirty="0"/>
              <a:t>2</a:t>
            </a:r>
            <a:r>
              <a:rPr lang="et-EE" dirty="0"/>
              <a:t>%), peamine erinevus tuleneb taas just nende arvelt, kelle toetus eurole on kindel (Slaid 10) – selles vaates toetatakse eurot enam ka 15–29aastaste seas. Üheski vanusegrupis toetus langenud ei ole, kõige rohkem on tõusnud keskealiste (45–59aastaste) seas (+6%) (Slaid 11).</a:t>
            </a:r>
          </a:p>
          <a:p>
            <a:r>
              <a:rPr lang="et-EE" dirty="0"/>
              <a:t>Kuigi eestlaste toetus euro kasutamisele mitte-eestlastega võrreldes on suurem (toetus vastavalt 93% ning 79%), on see mõlema kogukonna puhul kasvanud. Mitte-eestlaste seas on toetus euro kasutamisele aastaga</a:t>
            </a:r>
            <a:r>
              <a:rPr lang="en-US" dirty="0"/>
              <a:t> </a:t>
            </a:r>
            <a:r>
              <a:rPr lang="en-US" dirty="0" err="1"/>
              <a:t>tõusnud</a:t>
            </a:r>
            <a:r>
              <a:rPr lang="en-US" dirty="0"/>
              <a:t> +</a:t>
            </a:r>
            <a:r>
              <a:rPr lang="et-EE" dirty="0"/>
              <a:t>2%</a:t>
            </a:r>
            <a:r>
              <a:rPr lang="en-US" dirty="0"/>
              <a:t>, </a:t>
            </a:r>
            <a:r>
              <a:rPr lang="en-US" dirty="0" err="1"/>
              <a:t>eestlaste</a:t>
            </a:r>
            <a:r>
              <a:rPr lang="en-US" dirty="0"/>
              <a:t> </a:t>
            </a:r>
            <a:r>
              <a:rPr lang="en-US" dirty="0" err="1"/>
              <a:t>oma</a:t>
            </a:r>
            <a:r>
              <a:rPr lang="en-US" dirty="0"/>
              <a:t> </a:t>
            </a:r>
            <a:r>
              <a:rPr lang="et-EE" dirty="0"/>
              <a:t>+5%. Rohkem veel on toetuse kasv sõltuvuses kodakondsusest. Eesti kodakondsusega elanike seas on toetus kõrgem kui mittekodakondsete seas (toetus vastavalt 89% ja 83%), kuid toetuse tõus mittekodanike seas on muljetavaldav (+12%) (Slaid 12). </a:t>
            </a:r>
          </a:p>
          <a:p>
            <a:r>
              <a:rPr lang="et-EE" dirty="0"/>
              <a:t>Tervikuna on kõigi asulatüüpide elanike toetus euro kasutusele Eestis üsna ühtlane – 88–90% (Slaid 12). Võrreldes möödunud aastaga on toetus kasvanud kõikides asulatüüpides, kõige vähem Tallinnas. </a:t>
            </a:r>
          </a:p>
          <a:p>
            <a:r>
              <a:rPr lang="et-EE" dirty="0"/>
              <a:t>Regioonide võrdluses paistab silma Kirde-Eesti (82%), kus keskmisest madalam on kindel toetus (55%), mida siiski teatud määral tasandab „pigem toetamine“ (27%). </a:t>
            </a:r>
          </a:p>
          <a:p>
            <a:r>
              <a:rPr lang="et-EE" dirty="0"/>
              <a:t>Mida kõrgem on inimeste haridustase, seda suurem on toetus euro kasutusele. Viimase aastaga on oluliselt kasvanud II taseme haridusega vastajate toetus (+6%) (Slaid 13). </a:t>
            </a:r>
          </a:p>
          <a:p>
            <a:r>
              <a:rPr lang="et-EE" dirty="0"/>
              <a:t>Toetus euro kasutusele on seotud ka sissetuleku tasemega – mida kõrgemasse sissetulekugruppi kuulutakse, seda suurem on toetus euro kasutusele. </a:t>
            </a:r>
            <a:r>
              <a:rPr lang="en-US" dirty="0"/>
              <a:t>A</a:t>
            </a:r>
            <a:r>
              <a:rPr lang="et-EE" dirty="0" err="1"/>
              <a:t>astaga</a:t>
            </a:r>
            <a:r>
              <a:rPr lang="et-EE" dirty="0"/>
              <a:t> aga suurt toetuse tõusu sissetulekute lõikes ei ole (Slaid 13).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1ABD2C-B1A4-4542-84D1-C04978E21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Toetus</a:t>
            </a:r>
            <a:r>
              <a:rPr lang="en-US" dirty="0"/>
              <a:t> euro </a:t>
            </a:r>
            <a:r>
              <a:rPr lang="en-US" dirty="0" err="1"/>
              <a:t>kasutusele</a:t>
            </a:r>
            <a:r>
              <a:rPr lang="en-US" dirty="0"/>
              <a:t> </a:t>
            </a:r>
            <a:r>
              <a:rPr lang="en-US" dirty="0" err="1"/>
              <a:t>Eestis</a:t>
            </a:r>
            <a:endParaRPr lang="et-E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22F2F9E-9E85-F14A-8F0D-E1EEFA098E2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Kokkuvõte</a:t>
            </a:r>
            <a:r>
              <a:rPr lang="en-US" dirty="0"/>
              <a:t> (</a:t>
            </a:r>
            <a:r>
              <a:rPr lang="en-US" dirty="0" err="1"/>
              <a:t>Slaidid</a:t>
            </a:r>
            <a:r>
              <a:rPr lang="en-US" dirty="0"/>
              <a:t> 8-13)</a:t>
            </a:r>
          </a:p>
        </p:txBody>
      </p:sp>
    </p:spTree>
    <p:extLst>
      <p:ext uri="{BB962C8B-B14F-4D97-AF65-F5344CB8AC3E}">
        <p14:creationId xmlns:p14="http://schemas.microsoft.com/office/powerpoint/2010/main" val="2640074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23623-4C3F-2A4A-81B9-A19BDFEE5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Toetus</a:t>
            </a:r>
            <a:r>
              <a:rPr lang="en-US" dirty="0"/>
              <a:t> euro </a:t>
            </a:r>
            <a:r>
              <a:rPr lang="en-US" dirty="0" err="1"/>
              <a:t>kasutusele</a:t>
            </a:r>
            <a:r>
              <a:rPr lang="en-US" dirty="0"/>
              <a:t> </a:t>
            </a:r>
            <a:r>
              <a:rPr lang="en-US" dirty="0" err="1"/>
              <a:t>Eestis</a:t>
            </a:r>
            <a:endParaRPr lang="et-EE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33F36D1D-21EF-5E41-83B3-B5478D536B99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Kogujaotus</a:t>
            </a:r>
            <a:r>
              <a:rPr lang="en-US" dirty="0"/>
              <a:t> ja </a:t>
            </a:r>
            <a:r>
              <a:rPr lang="en-US" dirty="0" err="1"/>
              <a:t>ajaline</a:t>
            </a:r>
            <a:r>
              <a:rPr lang="en-US" dirty="0"/>
              <a:t> </a:t>
            </a:r>
            <a:r>
              <a:rPr lang="en-US" dirty="0" err="1"/>
              <a:t>võrdlus</a:t>
            </a:r>
            <a:endParaRPr lang="et-EE" dirty="0"/>
          </a:p>
        </p:txBody>
      </p:sp>
      <p:pic>
        <p:nvPicPr>
          <p:cNvPr id="6" name="Sisu kohatäide 5">
            <a:extLst>
              <a:ext uri="{FF2B5EF4-FFF2-40B4-BE49-F238E27FC236}">
                <a16:creationId xmlns:a16="http://schemas.microsoft.com/office/drawing/2014/main" id="{B0B0C4D7-1C16-A04C-FAC0-14E91572235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80442" y="1667757"/>
            <a:ext cx="9894666" cy="454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71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Toetus</a:t>
            </a:r>
            <a:r>
              <a:rPr lang="en-US" dirty="0"/>
              <a:t> euro </a:t>
            </a:r>
            <a:r>
              <a:rPr lang="en-US" dirty="0" err="1"/>
              <a:t>kasutusele</a:t>
            </a:r>
            <a:r>
              <a:rPr lang="en-US" dirty="0"/>
              <a:t> </a:t>
            </a:r>
            <a:r>
              <a:rPr lang="en-US" dirty="0" err="1"/>
              <a:t>Eestis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350CC26-1062-6347-B88A-C3BB1435A1E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Ajaline</a:t>
            </a:r>
            <a:r>
              <a:rPr lang="en-US" dirty="0"/>
              <a:t> </a:t>
            </a:r>
            <a:r>
              <a:rPr lang="en-US" dirty="0" err="1"/>
              <a:t>võrdlus</a:t>
            </a:r>
            <a:r>
              <a:rPr lang="en-US" dirty="0"/>
              <a:t> </a:t>
            </a:r>
            <a:r>
              <a:rPr lang="en-US" dirty="0" err="1"/>
              <a:t>kokku</a:t>
            </a:r>
            <a:r>
              <a:rPr lang="en-US" dirty="0"/>
              <a:t> – </a:t>
            </a:r>
            <a:r>
              <a:rPr lang="en-US" dirty="0" err="1"/>
              <a:t>toetavad</a:t>
            </a:r>
            <a:r>
              <a:rPr lang="en-US" dirty="0"/>
              <a:t> ja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toeta</a:t>
            </a:r>
            <a:endParaRPr lang="en-US" dirty="0"/>
          </a:p>
          <a:p>
            <a:endParaRPr lang="en-US" dirty="0"/>
          </a:p>
        </p:txBody>
      </p:sp>
      <p:pic>
        <p:nvPicPr>
          <p:cNvPr id="10" name="Sisu kohatäide 9">
            <a:extLst>
              <a:ext uri="{FF2B5EF4-FFF2-40B4-BE49-F238E27FC236}">
                <a16:creationId xmlns:a16="http://schemas.microsoft.com/office/drawing/2014/main" id="{69FC0812-784D-E395-42D7-5C0A627E367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77394" y="1658612"/>
            <a:ext cx="9900762" cy="456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90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isu kohatäide 15">
            <a:extLst>
              <a:ext uri="{FF2B5EF4-FFF2-40B4-BE49-F238E27FC236}">
                <a16:creationId xmlns:a16="http://schemas.microsoft.com/office/drawing/2014/main" id="{F5C59E9D-244E-D622-57D9-4F50A6544814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6517434" y="1498600"/>
            <a:ext cx="4813394" cy="4886325"/>
          </a:xfrm>
          <a:prstGeom prst="rect">
            <a:avLst/>
          </a:prstGeom>
        </p:spPr>
      </p:pic>
      <p:pic>
        <p:nvPicPr>
          <p:cNvPr id="17" name="Sisu kohatäide 16">
            <a:extLst>
              <a:ext uri="{FF2B5EF4-FFF2-40B4-BE49-F238E27FC236}">
                <a16:creationId xmlns:a16="http://schemas.microsoft.com/office/drawing/2014/main" id="{49D308EF-EF6C-64ED-DF41-F04B10192CB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13421" y="1498600"/>
            <a:ext cx="4837583" cy="488632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Toetus </a:t>
            </a:r>
            <a:r>
              <a:rPr lang="en-US" dirty="0"/>
              <a:t>euro </a:t>
            </a:r>
            <a:r>
              <a:rPr lang="en-US" dirty="0" err="1"/>
              <a:t>kasutusele</a:t>
            </a:r>
            <a:r>
              <a:rPr lang="en-US" dirty="0"/>
              <a:t> </a:t>
            </a:r>
            <a:r>
              <a:rPr lang="en-US" dirty="0" err="1"/>
              <a:t>Eestis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350CC26-1062-6347-B88A-C3BB1435A1E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Kogujaotus</a:t>
            </a:r>
            <a:r>
              <a:rPr lang="en-US" dirty="0"/>
              <a:t> </a:t>
            </a:r>
            <a:r>
              <a:rPr lang="en-US" dirty="0" err="1"/>
              <a:t>taustatunnuste</a:t>
            </a:r>
            <a:r>
              <a:rPr lang="en-US" dirty="0"/>
              <a:t> </a:t>
            </a:r>
            <a:r>
              <a:rPr lang="en-US" dirty="0" err="1"/>
              <a:t>lõikes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268A5A-1726-E04D-B76B-871569CAF088}"/>
              </a:ext>
            </a:extLst>
          </p:cNvPr>
          <p:cNvSpPr/>
          <p:nvPr/>
        </p:nvSpPr>
        <p:spPr>
          <a:xfrm>
            <a:off x="6852684" y="6276149"/>
            <a:ext cx="4501116" cy="560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et-EE" sz="8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I tase – algharidus, põhiharidus, kutseharidus alg- või põhihariduse baasil;</a:t>
            </a:r>
            <a:endParaRPr lang="en-US" sz="800" i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et-EE" sz="8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II tase – keskharidus, kesk-eriharidus põhihariduse baasil, kutseharidus keskhariduse baasil;</a:t>
            </a:r>
            <a:endParaRPr lang="en-US" sz="800" i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et-EE" sz="8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III tase – kõrgharidus, kesk-eriharidus keskhariduse baasil.</a:t>
            </a:r>
            <a:endParaRPr lang="en-US" sz="800" i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8A852AF-45EF-C545-856F-61452B00F813}"/>
              </a:ext>
            </a:extLst>
          </p:cNvPr>
          <p:cNvCxnSpPr>
            <a:cxnSpLocks/>
          </p:cNvCxnSpPr>
          <p:nvPr/>
        </p:nvCxnSpPr>
        <p:spPr>
          <a:xfrm>
            <a:off x="5473274" y="2138363"/>
            <a:ext cx="0" cy="4033837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7DBAF1-9504-5B48-8B5B-5473951225A0}"/>
              </a:ext>
            </a:extLst>
          </p:cNvPr>
          <p:cNvCxnSpPr>
            <a:cxnSpLocks/>
          </p:cNvCxnSpPr>
          <p:nvPr/>
        </p:nvCxnSpPr>
        <p:spPr>
          <a:xfrm>
            <a:off x="10694289" y="2138363"/>
            <a:ext cx="0" cy="4033837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963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Toetus </a:t>
            </a:r>
            <a:r>
              <a:rPr lang="en-US" dirty="0"/>
              <a:t>euro </a:t>
            </a:r>
            <a:r>
              <a:rPr lang="en-US" dirty="0" err="1"/>
              <a:t>kasutusele</a:t>
            </a:r>
            <a:r>
              <a:rPr lang="en-US" dirty="0"/>
              <a:t> </a:t>
            </a:r>
            <a:r>
              <a:rPr lang="en-US" dirty="0" err="1"/>
              <a:t>Eestis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350CC26-1062-6347-B88A-C3BB1435A1E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Ajaline</a:t>
            </a:r>
            <a:r>
              <a:rPr lang="en-US" dirty="0"/>
              <a:t> </a:t>
            </a:r>
            <a:r>
              <a:rPr lang="en-US" dirty="0" err="1"/>
              <a:t>võrdlus</a:t>
            </a:r>
            <a:r>
              <a:rPr lang="en-US" dirty="0"/>
              <a:t> </a:t>
            </a:r>
            <a:r>
              <a:rPr lang="en-US" dirty="0" err="1"/>
              <a:t>kokku</a:t>
            </a:r>
            <a:r>
              <a:rPr lang="en-US" dirty="0"/>
              <a:t> </a:t>
            </a:r>
            <a:r>
              <a:rPr lang="en-US" dirty="0" err="1"/>
              <a:t>toetavad</a:t>
            </a:r>
            <a:r>
              <a:rPr lang="en-US" dirty="0"/>
              <a:t>, </a:t>
            </a:r>
            <a:r>
              <a:rPr lang="en-US" dirty="0" err="1"/>
              <a:t>taustatunnuste</a:t>
            </a:r>
            <a:r>
              <a:rPr lang="en-US" dirty="0"/>
              <a:t> </a:t>
            </a:r>
            <a:r>
              <a:rPr lang="en-US" dirty="0" err="1"/>
              <a:t>lõikes</a:t>
            </a:r>
            <a:endParaRPr lang="en-US" dirty="0"/>
          </a:p>
        </p:txBody>
      </p:sp>
      <p:pic>
        <p:nvPicPr>
          <p:cNvPr id="14" name="Sisu kohatäide 13">
            <a:extLst>
              <a:ext uri="{FF2B5EF4-FFF2-40B4-BE49-F238E27FC236}">
                <a16:creationId xmlns:a16="http://schemas.microsoft.com/office/drawing/2014/main" id="{11D99603-8ED2-D15D-C9ED-054863C068D2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6508216" y="1498600"/>
            <a:ext cx="4831831" cy="4886325"/>
          </a:xfrm>
          <a:prstGeom prst="rect">
            <a:avLst/>
          </a:prstGeom>
        </p:spPr>
      </p:pic>
      <p:pic>
        <p:nvPicPr>
          <p:cNvPr id="6" name="Sisu kohatäide 5">
            <a:extLst>
              <a:ext uri="{FF2B5EF4-FFF2-40B4-BE49-F238E27FC236}">
                <a16:creationId xmlns:a16="http://schemas.microsoft.com/office/drawing/2014/main" id="{B6AB00F9-E6C7-8577-8477-24F776978FC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19287" y="1498600"/>
            <a:ext cx="482585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423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Toetus </a:t>
            </a:r>
            <a:r>
              <a:rPr lang="en-US" dirty="0"/>
              <a:t>euro </a:t>
            </a:r>
            <a:r>
              <a:rPr lang="en-US" dirty="0" err="1"/>
              <a:t>kasutusele</a:t>
            </a:r>
            <a:r>
              <a:rPr lang="en-US" dirty="0"/>
              <a:t> </a:t>
            </a:r>
            <a:r>
              <a:rPr lang="en-US" dirty="0" err="1"/>
              <a:t>Eestis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350CC26-1062-6347-B88A-C3BB1435A1E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Ajaline</a:t>
            </a:r>
            <a:r>
              <a:rPr lang="en-US" dirty="0"/>
              <a:t> </a:t>
            </a:r>
            <a:r>
              <a:rPr lang="en-US" dirty="0" err="1"/>
              <a:t>võrdlus</a:t>
            </a:r>
            <a:r>
              <a:rPr lang="en-US" dirty="0"/>
              <a:t> </a:t>
            </a:r>
            <a:r>
              <a:rPr lang="en-US" dirty="0" err="1"/>
              <a:t>kokku</a:t>
            </a:r>
            <a:r>
              <a:rPr lang="en-US" dirty="0"/>
              <a:t> </a:t>
            </a:r>
            <a:r>
              <a:rPr lang="en-US" dirty="0" err="1"/>
              <a:t>toetavad</a:t>
            </a:r>
            <a:r>
              <a:rPr lang="en-US" dirty="0"/>
              <a:t>, </a:t>
            </a:r>
            <a:r>
              <a:rPr lang="en-US" dirty="0" err="1"/>
              <a:t>taustatunnuste</a:t>
            </a:r>
            <a:r>
              <a:rPr lang="en-US" dirty="0"/>
              <a:t> </a:t>
            </a:r>
            <a:r>
              <a:rPr lang="en-US" dirty="0" err="1"/>
              <a:t>lõikes</a:t>
            </a:r>
            <a:endParaRPr lang="en-US" dirty="0"/>
          </a:p>
        </p:txBody>
      </p:sp>
      <p:pic>
        <p:nvPicPr>
          <p:cNvPr id="7" name="Sisu kohatäide 6">
            <a:extLst>
              <a:ext uri="{FF2B5EF4-FFF2-40B4-BE49-F238E27FC236}">
                <a16:creationId xmlns:a16="http://schemas.microsoft.com/office/drawing/2014/main" id="{A8F37A12-9E89-45A9-09A4-57FA463103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16297" y="1498600"/>
            <a:ext cx="4831831" cy="4886325"/>
          </a:xfrm>
          <a:prstGeom prst="rect">
            <a:avLst/>
          </a:prstGeom>
        </p:spPr>
      </p:pic>
      <p:pic>
        <p:nvPicPr>
          <p:cNvPr id="11" name="Sisu kohatäide 10">
            <a:extLst>
              <a:ext uri="{FF2B5EF4-FFF2-40B4-BE49-F238E27FC236}">
                <a16:creationId xmlns:a16="http://schemas.microsoft.com/office/drawing/2014/main" id="{07C26ECB-BAA3-C7A3-6C7A-16942CD765E3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6511206" y="1498600"/>
            <a:ext cx="482585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954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Toetus </a:t>
            </a:r>
            <a:r>
              <a:rPr lang="en-US" dirty="0"/>
              <a:t>euro </a:t>
            </a:r>
            <a:r>
              <a:rPr lang="en-US" dirty="0" err="1"/>
              <a:t>kasutusele</a:t>
            </a:r>
            <a:r>
              <a:rPr lang="en-US" dirty="0"/>
              <a:t> </a:t>
            </a:r>
            <a:r>
              <a:rPr lang="en-US" dirty="0" err="1"/>
              <a:t>Eestis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350CC26-1062-6347-B88A-C3BB1435A1E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Ajaline</a:t>
            </a:r>
            <a:r>
              <a:rPr lang="en-US" dirty="0"/>
              <a:t> </a:t>
            </a:r>
            <a:r>
              <a:rPr lang="en-US" dirty="0" err="1"/>
              <a:t>võrdlus</a:t>
            </a:r>
            <a:r>
              <a:rPr lang="en-US" dirty="0"/>
              <a:t> </a:t>
            </a:r>
            <a:r>
              <a:rPr lang="en-US" dirty="0" err="1"/>
              <a:t>kokku</a:t>
            </a:r>
            <a:r>
              <a:rPr lang="en-US" dirty="0"/>
              <a:t> </a:t>
            </a:r>
            <a:r>
              <a:rPr lang="en-US" dirty="0" err="1"/>
              <a:t>toetavad</a:t>
            </a:r>
            <a:r>
              <a:rPr lang="en-US" dirty="0"/>
              <a:t>, </a:t>
            </a:r>
            <a:r>
              <a:rPr lang="en-US" dirty="0" err="1"/>
              <a:t>taustatunnuste</a:t>
            </a:r>
            <a:r>
              <a:rPr lang="en-US" dirty="0"/>
              <a:t> </a:t>
            </a:r>
            <a:r>
              <a:rPr lang="en-US" dirty="0" err="1"/>
              <a:t>lõikes</a:t>
            </a:r>
            <a:endParaRPr lang="en-US" dirty="0"/>
          </a:p>
        </p:txBody>
      </p:sp>
      <p:pic>
        <p:nvPicPr>
          <p:cNvPr id="8" name="Sisu kohatäide 7">
            <a:extLst>
              <a:ext uri="{FF2B5EF4-FFF2-40B4-BE49-F238E27FC236}">
                <a16:creationId xmlns:a16="http://schemas.microsoft.com/office/drawing/2014/main" id="{A9159FE5-3E00-842C-3700-E5DB5F40FEF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19287" y="1498600"/>
            <a:ext cx="4825850" cy="4886325"/>
          </a:xfrm>
          <a:prstGeom prst="rect">
            <a:avLst/>
          </a:prstGeom>
        </p:spPr>
      </p:pic>
      <p:pic>
        <p:nvPicPr>
          <p:cNvPr id="11" name="Sisu kohatäide 10">
            <a:extLst>
              <a:ext uri="{FF2B5EF4-FFF2-40B4-BE49-F238E27FC236}">
                <a16:creationId xmlns:a16="http://schemas.microsoft.com/office/drawing/2014/main" id="{9F13881E-F76A-5EC1-5519-30E19E975254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6511206" y="1498600"/>
            <a:ext cx="482585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975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650DF9-0F33-CF48-AB77-ABDEC66934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2488" y="1376919"/>
            <a:ext cx="10051312" cy="4885901"/>
          </a:xfrm>
        </p:spPr>
        <p:txBody>
          <a:bodyPr>
            <a:normAutofit lnSpcReduction="10000"/>
          </a:bodyPr>
          <a:lstStyle/>
          <a:p>
            <a:r>
              <a:rPr lang="et-EE" dirty="0">
                <a:solidFill>
                  <a:srgbClr val="A01E28"/>
                </a:solidFill>
              </a:rPr>
              <a:t>Eesti kuulumist Euroopa Liitu toetab 86% </a:t>
            </a:r>
            <a:r>
              <a:rPr lang="et-EE" dirty="0"/>
              <a:t>Eesti elanikest (sh 60% toetab ning </a:t>
            </a:r>
            <a:r>
              <a:rPr lang="en-US" dirty="0"/>
              <a:t>2</a:t>
            </a:r>
            <a:r>
              <a:rPr lang="et-EE" dirty="0"/>
              <a:t>6% pigem toetab), 11% ei toeta või on selle vastu ning 3% ei oska selget seisukohta võtta (Slaid 15). Kui aastatel 2015–2021 oli toetajate osakaal suhteliselt sarnane, jäädes vahemikku 78–83%, siis võrreldes 2021.aastaga on toimunud oluline edasiliikumine (+8%). Ka negatiivne suhtumine Euroopa Liitu on aastaga langenud -5% (Slaid 16). </a:t>
            </a:r>
          </a:p>
          <a:p>
            <a:r>
              <a:rPr lang="et-EE" dirty="0"/>
              <a:t>Euroopa Liitu kuulumist toetavad keskmisest enam samad grupid, kelle toetus on kõrgem ka euro kasutusele Eestis (Slaidid 10 ja 17) – 15–</a:t>
            </a:r>
            <a:r>
              <a:rPr lang="en-US" dirty="0"/>
              <a:t>2</a:t>
            </a:r>
            <a:r>
              <a:rPr lang="et-EE" dirty="0"/>
              <a:t>9 kui ka 75+ aastased, tallinlased, eestlased, Eesti kodakondsusega, kõrgharidusega, kõrgemasse sissetulekugrupp kuuluvad elanikud. Eristub veel, et mitte-eestlaste ja Eesti kodakondsuseta elanike puhul on keskmisest sagedasem ka selge seisukoha puudumine.</a:t>
            </a:r>
          </a:p>
          <a:p>
            <a:r>
              <a:rPr lang="et-EE" dirty="0"/>
              <a:t>T</a:t>
            </a:r>
            <a:r>
              <a:rPr lang="en-US" dirty="0" err="1"/>
              <a:t>oetus</a:t>
            </a:r>
            <a:r>
              <a:rPr lang="en-US" dirty="0"/>
              <a:t> </a:t>
            </a:r>
            <a:r>
              <a:rPr lang="en-US" dirty="0" err="1"/>
              <a:t>Euroopa</a:t>
            </a:r>
            <a:r>
              <a:rPr lang="en-US" dirty="0"/>
              <a:t> </a:t>
            </a:r>
            <a:r>
              <a:rPr lang="en-US" dirty="0" err="1"/>
              <a:t>Liidule</a:t>
            </a:r>
            <a:r>
              <a:rPr lang="en-US" dirty="0"/>
              <a:t> </a:t>
            </a:r>
            <a:r>
              <a:rPr lang="et-EE" dirty="0"/>
              <a:t>on </a:t>
            </a:r>
            <a:r>
              <a:rPr lang="en-US" dirty="0" err="1"/>
              <a:t>meeste</a:t>
            </a:r>
            <a:r>
              <a:rPr lang="en-US" dirty="0"/>
              <a:t> </a:t>
            </a:r>
            <a:r>
              <a:rPr lang="en-US" dirty="0" err="1"/>
              <a:t>kui</a:t>
            </a:r>
            <a:r>
              <a:rPr lang="en-US" dirty="0"/>
              <a:t> </a:t>
            </a:r>
            <a:r>
              <a:rPr lang="en-US" dirty="0" err="1"/>
              <a:t>naiste</a:t>
            </a:r>
            <a:r>
              <a:rPr lang="en-US" dirty="0"/>
              <a:t> seas</a:t>
            </a:r>
            <a:r>
              <a:rPr lang="et-EE" dirty="0"/>
              <a:t> võrdsustunud (Slaid 17).</a:t>
            </a:r>
          </a:p>
          <a:p>
            <a:r>
              <a:rPr lang="et-EE" dirty="0"/>
              <a:t>Toetus Euroopa Liitu kuulumisele on sel aastal tõusnud kõigis vanusegruppides; eriti 45–59aastaste seas (+10%)  (Slaid 18).</a:t>
            </a:r>
          </a:p>
          <a:p>
            <a:r>
              <a:rPr lang="et-EE" dirty="0"/>
              <a:t>Eestlased toetavad Euroopa Liitu kuulumist võrreldes mitte-eestlastega küll oluliselt enam (toetus vastavalt 92% ja 74%), ent aastane toetuse tõus mitte-eestlaste puhul on suur (+9%). Ka eestlaste seas on toetajaid 2021. aastaga võrreldes 8% rohkem. Märkimisväärselt on kasvanud toetus Eesti kuulumisele Euroopa Liitu ka EV kodakondsuseta isikute seas (+10%). Toetus on nii rahvuste kui kodakondsuse seisukohalt kõrgeimal tasemel vaadeldud 10 aasta jooksul (Slaid 19).</a:t>
            </a:r>
          </a:p>
          <a:p>
            <a:r>
              <a:rPr lang="en-US" dirty="0" err="1"/>
              <a:t>Asulatüüpide</a:t>
            </a:r>
            <a:r>
              <a:rPr lang="en-US" dirty="0"/>
              <a:t> </a:t>
            </a:r>
            <a:r>
              <a:rPr lang="en-US" dirty="0" err="1"/>
              <a:t>võrdluses</a:t>
            </a:r>
            <a:r>
              <a:rPr lang="en-US" dirty="0"/>
              <a:t> on </a:t>
            </a:r>
            <a:r>
              <a:rPr lang="en-US" dirty="0" err="1"/>
              <a:t>oluliselt</a:t>
            </a:r>
            <a:r>
              <a:rPr lang="en-US" dirty="0"/>
              <a:t> </a:t>
            </a:r>
            <a:r>
              <a:rPr lang="et-EE" dirty="0"/>
              <a:t>kasvanud kõigi, eriti aga suurte linnade</a:t>
            </a:r>
            <a:r>
              <a:rPr lang="en-US" dirty="0"/>
              <a:t> </a:t>
            </a:r>
            <a:r>
              <a:rPr lang="en-US" dirty="0" err="1"/>
              <a:t>elanike</a:t>
            </a:r>
            <a:r>
              <a:rPr lang="en-US" dirty="0"/>
              <a:t> </a:t>
            </a:r>
            <a:r>
              <a:rPr lang="en-US" dirty="0" err="1"/>
              <a:t>toetus</a:t>
            </a:r>
            <a:r>
              <a:rPr lang="en-US" dirty="0"/>
              <a:t> </a:t>
            </a:r>
            <a:r>
              <a:rPr lang="en-US" dirty="0" err="1"/>
              <a:t>Euroopa</a:t>
            </a:r>
            <a:r>
              <a:rPr lang="en-US" dirty="0"/>
              <a:t> </a:t>
            </a:r>
            <a:r>
              <a:rPr lang="en-US" dirty="0" err="1"/>
              <a:t>Liidule</a:t>
            </a:r>
            <a:r>
              <a:rPr lang="et-EE" dirty="0"/>
              <a:t> (ilmselt tänu mitte-eestlaste hoiakumuutusele)</a:t>
            </a:r>
            <a:r>
              <a:rPr lang="en-US" dirty="0"/>
              <a:t> </a:t>
            </a:r>
            <a:r>
              <a:rPr lang="et-EE" dirty="0"/>
              <a:t>(Slaid 19). </a:t>
            </a:r>
          </a:p>
          <a:p>
            <a:r>
              <a:rPr lang="et-EE" dirty="0"/>
              <a:t>Mida kõrgem haridustase või kõrgemasse sissetulekugruppi kuulutakse, seda kõrgem on toetus Euroopa Liitu kuulumisele. </a:t>
            </a:r>
            <a:r>
              <a:rPr lang="en-US" dirty="0" err="1"/>
              <a:t>Samas</a:t>
            </a:r>
            <a:r>
              <a:rPr lang="en-US" dirty="0"/>
              <a:t> on </a:t>
            </a:r>
            <a:r>
              <a:rPr lang="en-US" dirty="0" err="1"/>
              <a:t>näha</a:t>
            </a:r>
            <a:r>
              <a:rPr lang="en-US" dirty="0"/>
              <a:t>, et </a:t>
            </a:r>
            <a:r>
              <a:rPr lang="en-US" dirty="0" err="1"/>
              <a:t>viimasel</a:t>
            </a:r>
            <a:r>
              <a:rPr lang="en-US" dirty="0"/>
              <a:t> </a:t>
            </a:r>
            <a:r>
              <a:rPr lang="en-US" dirty="0" err="1"/>
              <a:t>aastal</a:t>
            </a:r>
            <a:r>
              <a:rPr lang="en-US" dirty="0"/>
              <a:t> on </a:t>
            </a:r>
            <a:r>
              <a:rPr lang="et-EE" dirty="0"/>
              <a:t>väga jõuliselt kasvanud just II ja III </a:t>
            </a:r>
            <a:r>
              <a:rPr lang="en-US" dirty="0" err="1"/>
              <a:t>haridustasemega</a:t>
            </a:r>
            <a:r>
              <a:rPr lang="en-US" dirty="0"/>
              <a:t> </a:t>
            </a:r>
            <a:r>
              <a:rPr lang="en-US" dirty="0" err="1"/>
              <a:t>elanike</a:t>
            </a:r>
            <a:r>
              <a:rPr lang="en-US" dirty="0"/>
              <a:t> </a:t>
            </a:r>
            <a:r>
              <a:rPr lang="en-US" dirty="0" err="1"/>
              <a:t>toetus</a:t>
            </a:r>
            <a:r>
              <a:rPr lang="en-US" dirty="0"/>
              <a:t> </a:t>
            </a:r>
            <a:r>
              <a:rPr lang="en-US" dirty="0" err="1"/>
              <a:t>Euroopa</a:t>
            </a:r>
            <a:r>
              <a:rPr lang="en-US" dirty="0"/>
              <a:t> </a:t>
            </a:r>
            <a:r>
              <a:rPr lang="en-US" dirty="0" err="1"/>
              <a:t>Liidule</a:t>
            </a:r>
            <a:r>
              <a:rPr lang="en-US" dirty="0"/>
              <a:t> </a:t>
            </a:r>
            <a:r>
              <a:rPr lang="et-EE" dirty="0"/>
              <a:t>(Slaid 20). </a:t>
            </a:r>
          </a:p>
          <a:p>
            <a:r>
              <a:rPr lang="et-EE" dirty="0"/>
              <a:t>Varalises lõikes ei ole kuigi palju tõusnud vaid madalaima sissetulekuga grupi (kuni 500 eurot pereliikme kohta kuus) toetus (Slaid 20).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10EABC-4830-4F4A-B752-14B1763B0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Toetus Euroopa Liitu kuulumisele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59E54B5-CDF8-B54E-8D1B-278AF1CED191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Kokkuvõte</a:t>
            </a:r>
            <a:r>
              <a:rPr lang="en-US" dirty="0"/>
              <a:t> (</a:t>
            </a:r>
            <a:r>
              <a:rPr lang="en-US" dirty="0" err="1"/>
              <a:t>Slaidid</a:t>
            </a:r>
            <a:r>
              <a:rPr lang="en-US" dirty="0"/>
              <a:t> 15-20)</a:t>
            </a:r>
          </a:p>
        </p:txBody>
      </p:sp>
    </p:spTree>
    <p:extLst>
      <p:ext uri="{BB962C8B-B14F-4D97-AF65-F5344CB8AC3E}">
        <p14:creationId xmlns:p14="http://schemas.microsoft.com/office/powerpoint/2010/main" val="1508093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Toetus Euroopa Liitu kuulumisele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350CC26-1062-6347-B88A-C3BB1435A1E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Kogujaotus</a:t>
            </a:r>
            <a:r>
              <a:rPr lang="en-US" dirty="0"/>
              <a:t> ja </a:t>
            </a:r>
            <a:r>
              <a:rPr lang="en-US" dirty="0" err="1"/>
              <a:t>ajaline</a:t>
            </a:r>
            <a:r>
              <a:rPr lang="en-US" dirty="0"/>
              <a:t> </a:t>
            </a:r>
            <a:r>
              <a:rPr lang="en-US" dirty="0" err="1"/>
              <a:t>võrdlus</a:t>
            </a:r>
            <a:endParaRPr lang="en-US" dirty="0"/>
          </a:p>
        </p:txBody>
      </p:sp>
      <p:pic>
        <p:nvPicPr>
          <p:cNvPr id="6" name="Sisu kohatäide 5">
            <a:extLst>
              <a:ext uri="{FF2B5EF4-FFF2-40B4-BE49-F238E27FC236}">
                <a16:creationId xmlns:a16="http://schemas.microsoft.com/office/drawing/2014/main" id="{CB7EA547-352C-490A-1BF6-BF7BE89C49C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86538" y="1667757"/>
            <a:ext cx="9882473" cy="454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03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Toetus Euroopa Liitu kuulumisele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350CC26-1062-6347-B88A-C3BB1435A1E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Ajaline</a:t>
            </a:r>
            <a:r>
              <a:rPr lang="en-US" dirty="0"/>
              <a:t> </a:t>
            </a:r>
            <a:r>
              <a:rPr lang="en-US" dirty="0" err="1"/>
              <a:t>võrdlus</a:t>
            </a:r>
            <a:r>
              <a:rPr lang="en-US" dirty="0"/>
              <a:t> </a:t>
            </a:r>
            <a:r>
              <a:rPr lang="en-US" dirty="0" err="1"/>
              <a:t>kokku</a:t>
            </a:r>
            <a:r>
              <a:rPr lang="en-US" dirty="0"/>
              <a:t> – </a:t>
            </a:r>
            <a:r>
              <a:rPr lang="en-US" dirty="0" err="1"/>
              <a:t>toetavad</a:t>
            </a:r>
            <a:r>
              <a:rPr lang="en-US" dirty="0"/>
              <a:t> ja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toeta</a:t>
            </a:r>
            <a:endParaRPr lang="en-US" dirty="0"/>
          </a:p>
        </p:txBody>
      </p:sp>
      <p:pic>
        <p:nvPicPr>
          <p:cNvPr id="6" name="Sisu kohatäide 5">
            <a:extLst>
              <a:ext uri="{FF2B5EF4-FFF2-40B4-BE49-F238E27FC236}">
                <a16:creationId xmlns:a16="http://schemas.microsoft.com/office/drawing/2014/main" id="{3275A2FA-0748-2D8F-A33B-B4BAFE51E68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77394" y="1658612"/>
            <a:ext cx="9900762" cy="456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487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isu kohatäide 8">
            <a:extLst>
              <a:ext uri="{FF2B5EF4-FFF2-40B4-BE49-F238E27FC236}">
                <a16:creationId xmlns:a16="http://schemas.microsoft.com/office/drawing/2014/main" id="{E9530E5C-0FD9-A8C0-6404-0B45653A9114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6509906" y="1579358"/>
            <a:ext cx="4828450" cy="4724809"/>
          </a:xfrm>
          <a:prstGeom prst="rect">
            <a:avLst/>
          </a:prstGeom>
        </p:spPr>
      </p:pic>
      <p:pic>
        <p:nvPicPr>
          <p:cNvPr id="6" name="Sisu kohatäide 5">
            <a:extLst>
              <a:ext uri="{FF2B5EF4-FFF2-40B4-BE49-F238E27FC236}">
                <a16:creationId xmlns:a16="http://schemas.microsoft.com/office/drawing/2014/main" id="{3CDE0C83-AD30-4A37-83EE-1475E082E4C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11890" y="1585454"/>
            <a:ext cx="4840644" cy="471261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Toetus Euroopa Liitu kuulumisele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350CC26-1062-6347-B88A-C3BB1435A1E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Kogujaotus</a:t>
            </a:r>
            <a:r>
              <a:rPr lang="en-US" dirty="0"/>
              <a:t> </a:t>
            </a:r>
            <a:r>
              <a:rPr lang="en-US" dirty="0" err="1"/>
              <a:t>taustatunnuste</a:t>
            </a:r>
            <a:r>
              <a:rPr lang="en-US" dirty="0"/>
              <a:t> </a:t>
            </a:r>
            <a:r>
              <a:rPr lang="en-US" dirty="0" err="1"/>
              <a:t>lõikes</a:t>
            </a:r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F18122A-6AAD-6F4C-A4BF-11DC28F16D9E}"/>
              </a:ext>
            </a:extLst>
          </p:cNvPr>
          <p:cNvCxnSpPr>
            <a:cxnSpLocks/>
          </p:cNvCxnSpPr>
          <p:nvPr/>
        </p:nvCxnSpPr>
        <p:spPr>
          <a:xfrm>
            <a:off x="5401248" y="2138363"/>
            <a:ext cx="0" cy="4033837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0AE092F-775E-AD46-8374-6BD0DB2D3119}"/>
              </a:ext>
            </a:extLst>
          </p:cNvPr>
          <p:cNvCxnSpPr>
            <a:cxnSpLocks/>
          </p:cNvCxnSpPr>
          <p:nvPr/>
        </p:nvCxnSpPr>
        <p:spPr>
          <a:xfrm>
            <a:off x="10616566" y="2138363"/>
            <a:ext cx="0" cy="4033837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350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Toetus Euroopa Liitu kuulumisele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350CC26-1062-6347-B88A-C3BB1435A1E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Ajaline</a:t>
            </a:r>
            <a:r>
              <a:rPr lang="en-US" dirty="0"/>
              <a:t> </a:t>
            </a:r>
            <a:r>
              <a:rPr lang="en-US" dirty="0" err="1"/>
              <a:t>võrdlus</a:t>
            </a:r>
            <a:r>
              <a:rPr lang="en-US" dirty="0"/>
              <a:t> </a:t>
            </a:r>
            <a:r>
              <a:rPr lang="en-US" dirty="0" err="1"/>
              <a:t>kokku</a:t>
            </a:r>
            <a:r>
              <a:rPr lang="en-US" dirty="0"/>
              <a:t> </a:t>
            </a:r>
            <a:r>
              <a:rPr lang="en-US" dirty="0" err="1"/>
              <a:t>toetavad</a:t>
            </a:r>
            <a:r>
              <a:rPr lang="en-US" dirty="0"/>
              <a:t>, </a:t>
            </a:r>
            <a:r>
              <a:rPr lang="en-US" dirty="0" err="1"/>
              <a:t>taustatunnuste</a:t>
            </a:r>
            <a:r>
              <a:rPr lang="en-US" dirty="0"/>
              <a:t> </a:t>
            </a:r>
            <a:r>
              <a:rPr lang="en-US" dirty="0" err="1"/>
              <a:t>lõikes</a:t>
            </a:r>
            <a:endParaRPr lang="en-US" dirty="0"/>
          </a:p>
        </p:txBody>
      </p:sp>
      <p:pic>
        <p:nvPicPr>
          <p:cNvPr id="9" name="Sisu kohatäide 8">
            <a:extLst>
              <a:ext uri="{FF2B5EF4-FFF2-40B4-BE49-F238E27FC236}">
                <a16:creationId xmlns:a16="http://schemas.microsoft.com/office/drawing/2014/main" id="{AA0B1DAD-A2C5-2F88-03E2-CBF7B8368C95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6511206" y="1498600"/>
            <a:ext cx="4825850" cy="4886325"/>
          </a:xfrm>
          <a:prstGeom prst="rect">
            <a:avLst/>
          </a:prstGeom>
        </p:spPr>
      </p:pic>
      <p:pic>
        <p:nvPicPr>
          <p:cNvPr id="6" name="Sisu kohatäide 5">
            <a:extLst>
              <a:ext uri="{FF2B5EF4-FFF2-40B4-BE49-F238E27FC236}">
                <a16:creationId xmlns:a16="http://schemas.microsoft.com/office/drawing/2014/main" id="{AE5B52AA-2893-1E3D-B9B2-6D930611D35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19287" y="1498600"/>
            <a:ext cx="482585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940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Toetus Euroopa Liitu kuulumisele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350CC26-1062-6347-B88A-C3BB1435A1E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Ajaline</a:t>
            </a:r>
            <a:r>
              <a:rPr lang="en-US" dirty="0"/>
              <a:t> </a:t>
            </a:r>
            <a:r>
              <a:rPr lang="en-US" dirty="0" err="1"/>
              <a:t>võrdlus</a:t>
            </a:r>
            <a:r>
              <a:rPr lang="en-US" dirty="0"/>
              <a:t> </a:t>
            </a:r>
            <a:r>
              <a:rPr lang="en-US" dirty="0" err="1"/>
              <a:t>kokku</a:t>
            </a:r>
            <a:r>
              <a:rPr lang="en-US" dirty="0"/>
              <a:t> </a:t>
            </a:r>
            <a:r>
              <a:rPr lang="en-US" dirty="0" err="1"/>
              <a:t>toetavad</a:t>
            </a:r>
            <a:r>
              <a:rPr lang="en-US" dirty="0"/>
              <a:t>, </a:t>
            </a:r>
            <a:r>
              <a:rPr lang="en-US" dirty="0" err="1"/>
              <a:t>taustatunnuste</a:t>
            </a:r>
            <a:r>
              <a:rPr lang="en-US" dirty="0"/>
              <a:t> </a:t>
            </a:r>
            <a:r>
              <a:rPr lang="en-US" dirty="0" err="1"/>
              <a:t>lõikes</a:t>
            </a:r>
            <a:endParaRPr lang="en-US" dirty="0"/>
          </a:p>
        </p:txBody>
      </p:sp>
      <p:pic>
        <p:nvPicPr>
          <p:cNvPr id="9" name="Sisu kohatäide 8">
            <a:extLst>
              <a:ext uri="{FF2B5EF4-FFF2-40B4-BE49-F238E27FC236}">
                <a16:creationId xmlns:a16="http://schemas.microsoft.com/office/drawing/2014/main" id="{781C2B3B-EC49-C713-88C3-36132ECBB0A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19287" y="1498600"/>
            <a:ext cx="4825850" cy="4886325"/>
          </a:xfrm>
          <a:prstGeom prst="rect">
            <a:avLst/>
          </a:prstGeom>
        </p:spPr>
      </p:pic>
      <p:pic>
        <p:nvPicPr>
          <p:cNvPr id="11" name="Sisu kohatäide 10">
            <a:extLst>
              <a:ext uri="{FF2B5EF4-FFF2-40B4-BE49-F238E27FC236}">
                <a16:creationId xmlns:a16="http://schemas.microsoft.com/office/drawing/2014/main" id="{CA95985D-1019-47B9-DF4D-8769C6529A08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6511206" y="1498600"/>
            <a:ext cx="482585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949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Toetus Euroopa Liitu kuulumisele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350CC26-1062-6347-B88A-C3BB1435A1E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Ajaline</a:t>
            </a:r>
            <a:r>
              <a:rPr lang="en-US" dirty="0"/>
              <a:t> </a:t>
            </a:r>
            <a:r>
              <a:rPr lang="en-US" dirty="0" err="1"/>
              <a:t>võrdlus</a:t>
            </a:r>
            <a:r>
              <a:rPr lang="en-US" dirty="0"/>
              <a:t> </a:t>
            </a:r>
            <a:r>
              <a:rPr lang="en-US" dirty="0" err="1"/>
              <a:t>kokku</a:t>
            </a:r>
            <a:r>
              <a:rPr lang="en-US" dirty="0"/>
              <a:t> </a:t>
            </a:r>
            <a:r>
              <a:rPr lang="en-US" dirty="0" err="1"/>
              <a:t>toetavad</a:t>
            </a:r>
            <a:r>
              <a:rPr lang="en-US" dirty="0"/>
              <a:t>, </a:t>
            </a:r>
            <a:r>
              <a:rPr lang="en-US" dirty="0" err="1"/>
              <a:t>taustatunnuste</a:t>
            </a:r>
            <a:r>
              <a:rPr lang="en-US" dirty="0"/>
              <a:t> </a:t>
            </a:r>
            <a:r>
              <a:rPr lang="en-US" dirty="0" err="1"/>
              <a:t>lõikes</a:t>
            </a:r>
            <a:endParaRPr lang="en-US" dirty="0"/>
          </a:p>
        </p:txBody>
      </p:sp>
      <p:pic>
        <p:nvPicPr>
          <p:cNvPr id="10" name="Sisu kohatäide 9">
            <a:extLst>
              <a:ext uri="{FF2B5EF4-FFF2-40B4-BE49-F238E27FC236}">
                <a16:creationId xmlns:a16="http://schemas.microsoft.com/office/drawing/2014/main" id="{EA753AAB-6468-C5EC-1FA0-167F52799CA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19287" y="1498600"/>
            <a:ext cx="4825850" cy="4886325"/>
          </a:xfrm>
          <a:prstGeom prst="rect">
            <a:avLst/>
          </a:prstGeom>
        </p:spPr>
      </p:pic>
      <p:pic>
        <p:nvPicPr>
          <p:cNvPr id="11" name="Sisu kohatäide 10">
            <a:extLst>
              <a:ext uri="{FF2B5EF4-FFF2-40B4-BE49-F238E27FC236}">
                <a16:creationId xmlns:a16="http://schemas.microsoft.com/office/drawing/2014/main" id="{3132909F-47D5-6055-70C6-89171384A7A7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6511206" y="1498600"/>
            <a:ext cx="482585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434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3E9841-5876-5549-B945-5695760259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2488" y="1499191"/>
            <a:ext cx="10051312" cy="5154528"/>
          </a:xfrm>
        </p:spPr>
        <p:txBody>
          <a:bodyPr>
            <a:normAutofit/>
          </a:bodyPr>
          <a:lstStyle/>
          <a:p>
            <a:r>
              <a:rPr lang="et-EE" dirty="0"/>
              <a:t>Vastajatel paluti etteantud väidetest valida kaks olulisemat põhjust, miks nad toetavad Euroopa Liitu kuulumist.</a:t>
            </a:r>
          </a:p>
          <a:p>
            <a:r>
              <a:rPr lang="et-EE" dirty="0"/>
              <a:t>Kõige olulisemaks Euroopa Liitu kuulumise põhjuseks peeti seda, et see </a:t>
            </a:r>
            <a:r>
              <a:rPr lang="et-EE" dirty="0">
                <a:solidFill>
                  <a:schemeClr val="accent1"/>
                </a:solidFill>
              </a:rPr>
              <a:t>võimaldab elada ja töötada teistes Euroopa Liidu liikmesriikides</a:t>
            </a:r>
            <a:r>
              <a:rPr lang="et-EE" dirty="0"/>
              <a:t> – kokku mainis seda pea pool elanikkonnast (45%), seejuures 27% pidas seda kõige olulisemaks põhjuseks. Keskmisest olulisemaks pidasid seda põhjust </a:t>
            </a:r>
            <a:r>
              <a:rPr lang="en-US" dirty="0"/>
              <a:t>30</a:t>
            </a:r>
            <a:r>
              <a:rPr lang="et-EE" dirty="0"/>
              <a:t>–</a:t>
            </a:r>
            <a:r>
              <a:rPr lang="en-US" dirty="0"/>
              <a:t>44</a:t>
            </a:r>
            <a:r>
              <a:rPr lang="et-EE" dirty="0"/>
              <a:t>-aastased (51%)</a:t>
            </a:r>
            <a:r>
              <a:rPr lang="en-US" dirty="0"/>
              <a:t>.</a:t>
            </a:r>
          </a:p>
          <a:p>
            <a:r>
              <a:rPr lang="et-EE" dirty="0"/>
              <a:t>Lisaks eristusid olulisuse alusel Euroopa Liitu kuulumise eelistena selgelt veel </a:t>
            </a:r>
            <a:r>
              <a:rPr lang="en-US" dirty="0" err="1"/>
              <a:t>kolm</a:t>
            </a:r>
            <a:r>
              <a:rPr lang="en-US" dirty="0"/>
              <a:t> </a:t>
            </a:r>
            <a:r>
              <a:rPr lang="et-EE" dirty="0"/>
              <a:t>põhjust: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3</a:t>
            </a:r>
            <a:r>
              <a:rPr lang="et-EE" dirty="0">
                <a:solidFill>
                  <a:schemeClr val="accent1"/>
                </a:solidFill>
              </a:rPr>
              <a:t>4</a:t>
            </a:r>
            <a:r>
              <a:rPr lang="en-US" dirty="0">
                <a:solidFill>
                  <a:schemeClr val="accent1"/>
                </a:solidFill>
              </a:rPr>
              <a:t>% </a:t>
            </a:r>
            <a:r>
              <a:rPr lang="et-EE" dirty="0">
                <a:solidFill>
                  <a:schemeClr val="accent1"/>
                </a:solidFill>
              </a:rPr>
              <a:t>suurendab Eesti julgeolekut </a:t>
            </a:r>
            <a:r>
              <a:rPr lang="et-EE" dirty="0"/>
              <a:t>– sagedamini mainisid seda</a:t>
            </a:r>
            <a:r>
              <a:rPr lang="en-US" dirty="0"/>
              <a:t> </a:t>
            </a:r>
            <a:r>
              <a:rPr lang="en-US" dirty="0" err="1"/>
              <a:t>naised</a:t>
            </a:r>
            <a:r>
              <a:rPr lang="en-US" dirty="0"/>
              <a:t> (3</a:t>
            </a:r>
            <a:r>
              <a:rPr lang="et-EE" dirty="0"/>
              <a:t>7</a:t>
            </a:r>
            <a:r>
              <a:rPr lang="en-US" dirty="0"/>
              <a:t>%)</a:t>
            </a:r>
            <a:r>
              <a:rPr lang="et-EE" dirty="0"/>
              <a:t> üle </a:t>
            </a:r>
            <a:r>
              <a:rPr lang="en-US" dirty="0"/>
              <a:t>75</a:t>
            </a:r>
            <a:r>
              <a:rPr lang="et-EE" dirty="0"/>
              <a:t>aastased (</a:t>
            </a:r>
            <a:r>
              <a:rPr lang="en-US" dirty="0"/>
              <a:t>59%</a:t>
            </a:r>
            <a:r>
              <a:rPr lang="et-EE" dirty="0"/>
              <a:t>), märksa harvemini seevastu </a:t>
            </a:r>
            <a:r>
              <a:rPr lang="en-US" dirty="0" err="1"/>
              <a:t>mehed</a:t>
            </a:r>
            <a:r>
              <a:rPr lang="en-US" dirty="0"/>
              <a:t> (2</a:t>
            </a:r>
            <a:r>
              <a:rPr lang="et-EE" dirty="0"/>
              <a:t>9</a:t>
            </a:r>
            <a:r>
              <a:rPr lang="en-US" dirty="0"/>
              <a:t>%) ja </a:t>
            </a:r>
            <a:r>
              <a:rPr lang="et-EE" dirty="0"/>
              <a:t>30–59aastased (</a:t>
            </a:r>
            <a:r>
              <a:rPr lang="en-US" dirty="0"/>
              <a:t>2</a:t>
            </a:r>
            <a:r>
              <a:rPr lang="et-EE" dirty="0"/>
              <a:t>8–27%), lisaks paistab selgelt silma erinevus rahvuse alusel – kui eestlaste jaoks on see pea kõige olulisem Euroopa Liitu kuulumise põhjus (</a:t>
            </a:r>
            <a:r>
              <a:rPr lang="en-US" dirty="0"/>
              <a:t>4</a:t>
            </a:r>
            <a:r>
              <a:rPr lang="et-EE" dirty="0"/>
              <a:t>3%), siis mitte-eestlaste jaoks </a:t>
            </a:r>
            <a:r>
              <a:rPr lang="en-US" dirty="0" err="1"/>
              <a:t>alles</a:t>
            </a:r>
            <a:r>
              <a:rPr lang="et-EE" dirty="0"/>
              <a:t> viies-</a:t>
            </a:r>
            <a:r>
              <a:rPr lang="en-US" dirty="0" err="1"/>
              <a:t>kuues</a:t>
            </a:r>
            <a:r>
              <a:rPr lang="en-US" dirty="0"/>
              <a:t> </a:t>
            </a:r>
            <a:r>
              <a:rPr lang="en-US" dirty="0" err="1"/>
              <a:t>põhjus</a:t>
            </a:r>
            <a:r>
              <a:rPr lang="et-EE" dirty="0"/>
              <a:t> (</a:t>
            </a:r>
            <a:r>
              <a:rPr lang="en-US" dirty="0"/>
              <a:t>1</a:t>
            </a:r>
            <a:r>
              <a:rPr lang="et-EE" dirty="0"/>
              <a:t>3%).  </a:t>
            </a:r>
          </a:p>
          <a:p>
            <a:pPr lvl="1"/>
            <a:r>
              <a:rPr lang="et-EE" dirty="0">
                <a:solidFill>
                  <a:schemeClr val="accent1"/>
                </a:solidFill>
              </a:rPr>
              <a:t>22</a:t>
            </a:r>
            <a:r>
              <a:rPr lang="en-US" dirty="0">
                <a:solidFill>
                  <a:schemeClr val="accent1"/>
                </a:solidFill>
              </a:rPr>
              <a:t>% </a:t>
            </a:r>
            <a:r>
              <a:rPr lang="et-EE" dirty="0">
                <a:solidFill>
                  <a:schemeClr val="accent1"/>
                </a:solidFill>
              </a:rPr>
              <a:t>aitab edendada rahu ning hoiab ja kaitseb väärtusi ja elanike heaolu </a:t>
            </a:r>
            <a:r>
              <a:rPr lang="et-EE" dirty="0"/>
              <a:t>– sagedamini mainisid seda 15–24aastased (36%)</a:t>
            </a:r>
            <a:r>
              <a:rPr lang="en-US" dirty="0"/>
              <a:t>, </a:t>
            </a:r>
            <a:r>
              <a:rPr lang="et-EE" dirty="0"/>
              <a:t>teistest </a:t>
            </a:r>
            <a:r>
              <a:rPr lang="en-US" dirty="0" err="1"/>
              <a:t>harvemini</a:t>
            </a:r>
            <a:r>
              <a:rPr lang="en-US" dirty="0"/>
              <a:t> 30</a:t>
            </a:r>
            <a:r>
              <a:rPr lang="et-EE" dirty="0"/>
              <a:t>–44</a:t>
            </a:r>
            <a:r>
              <a:rPr lang="en-US" dirty="0" err="1"/>
              <a:t>aastased</a:t>
            </a:r>
            <a:r>
              <a:rPr lang="en-US" dirty="0"/>
              <a:t> (1</a:t>
            </a:r>
            <a:r>
              <a:rPr lang="et-EE" dirty="0"/>
              <a:t>5</a:t>
            </a:r>
            <a:r>
              <a:rPr lang="en-US" dirty="0"/>
              <a:t>%)</a:t>
            </a:r>
            <a:r>
              <a:rPr lang="et-EE" dirty="0"/>
              <a:t>. Ka siin on suur vahe eestlaste ja mitte-eestlaste arvamuses (vast. 26% ja 13%)</a:t>
            </a:r>
          </a:p>
          <a:p>
            <a:pPr lvl="1"/>
            <a:r>
              <a:rPr lang="en-US" dirty="0">
                <a:solidFill>
                  <a:schemeClr val="accent1"/>
                </a:solidFill>
              </a:rPr>
              <a:t>2</a:t>
            </a:r>
            <a:r>
              <a:rPr lang="et-EE" dirty="0">
                <a:solidFill>
                  <a:schemeClr val="accent1"/>
                </a:solidFill>
              </a:rPr>
              <a:t>1</a:t>
            </a:r>
            <a:r>
              <a:rPr lang="en-US" dirty="0">
                <a:solidFill>
                  <a:schemeClr val="accent1"/>
                </a:solidFill>
              </a:rPr>
              <a:t>% </a:t>
            </a:r>
            <a:r>
              <a:rPr lang="et-EE" dirty="0">
                <a:solidFill>
                  <a:schemeClr val="accent1"/>
                </a:solidFill>
              </a:rPr>
              <a:t>tagab stabiilse majanduskasvu ja suurendab Eesti majanduse konkurentsivõimet</a:t>
            </a:r>
            <a:r>
              <a:rPr lang="et-EE" dirty="0"/>
              <a:t> – sagedamini mainisid seda mehed (26%), 15–29aastased (31%), </a:t>
            </a:r>
            <a:r>
              <a:rPr lang="en-US" dirty="0" err="1"/>
              <a:t>kõrgharidusega</a:t>
            </a:r>
            <a:r>
              <a:rPr lang="en-US" dirty="0"/>
              <a:t> </a:t>
            </a:r>
            <a:r>
              <a:rPr lang="en-US" dirty="0" err="1"/>
              <a:t>elanikud</a:t>
            </a:r>
            <a:r>
              <a:rPr lang="en-US" dirty="0"/>
              <a:t> </a:t>
            </a:r>
            <a:r>
              <a:rPr lang="et-EE" dirty="0"/>
              <a:t>(</a:t>
            </a:r>
            <a:r>
              <a:rPr lang="en-US" dirty="0"/>
              <a:t>2</a:t>
            </a:r>
            <a:r>
              <a:rPr lang="et-EE" dirty="0"/>
              <a:t>9%)</a:t>
            </a:r>
            <a:r>
              <a:rPr lang="en-US" dirty="0"/>
              <a:t>, </a:t>
            </a:r>
            <a:r>
              <a:rPr lang="en-US" dirty="0" err="1"/>
              <a:t>harvemini</a:t>
            </a:r>
            <a:r>
              <a:rPr lang="en-US" dirty="0"/>
              <a:t> </a:t>
            </a:r>
            <a:r>
              <a:rPr lang="en-US" dirty="0" err="1"/>
              <a:t>naised</a:t>
            </a:r>
            <a:r>
              <a:rPr lang="en-US" dirty="0"/>
              <a:t> (17%)</a:t>
            </a:r>
            <a:r>
              <a:rPr lang="et-EE" dirty="0"/>
              <a:t>, </a:t>
            </a:r>
            <a:r>
              <a:rPr lang="en-US" dirty="0" err="1"/>
              <a:t>üle</a:t>
            </a:r>
            <a:r>
              <a:rPr lang="en-US" dirty="0"/>
              <a:t> </a:t>
            </a:r>
            <a:r>
              <a:rPr lang="et-EE" dirty="0"/>
              <a:t>60</a:t>
            </a:r>
            <a:r>
              <a:rPr lang="en-US" dirty="0" err="1"/>
              <a:t>aastased</a:t>
            </a:r>
            <a:r>
              <a:rPr lang="en-US" dirty="0"/>
              <a:t> (1</a:t>
            </a:r>
            <a:r>
              <a:rPr lang="et-EE" dirty="0"/>
              <a:t>5–</a:t>
            </a:r>
            <a:r>
              <a:rPr lang="en-US" dirty="0"/>
              <a:t>1</a:t>
            </a:r>
            <a:r>
              <a:rPr lang="et-EE" dirty="0"/>
              <a:t>6</a:t>
            </a:r>
            <a:r>
              <a:rPr lang="en-US" dirty="0"/>
              <a:t>%) </a:t>
            </a:r>
            <a:r>
              <a:rPr lang="et-EE" dirty="0"/>
              <a:t>ja madalamatesse sissetulekugruppidesse (alla 800 euro pereliikme kohta) </a:t>
            </a:r>
            <a:r>
              <a:rPr lang="et-EE" dirty="0" err="1"/>
              <a:t>kuulujad</a:t>
            </a:r>
            <a:r>
              <a:rPr lang="et-EE" dirty="0"/>
              <a:t> (13–16%). </a:t>
            </a:r>
          </a:p>
          <a:p>
            <a:pPr lvl="1"/>
            <a:r>
              <a:rPr lang="et-EE" dirty="0"/>
              <a:t>Kõiki muid põhjuseid nimetas kahe olulisema sekka k</a:t>
            </a:r>
            <a:r>
              <a:rPr lang="en-US" dirty="0" err="1"/>
              <a:t>uuendik</a:t>
            </a:r>
            <a:r>
              <a:rPr lang="et-EE" dirty="0"/>
              <a:t> või vähem vastajaid. Eesti kuulumist Euroopa Liitu ei poolda 6% (eestlastest 3%, mitte-eestlastest 12%)  ja 3% ei osanud vastata.</a:t>
            </a:r>
          </a:p>
          <a:p>
            <a:pPr lvl="1"/>
            <a:r>
              <a:rPr lang="et-EE" dirty="0"/>
              <a:t>Mitte-eestlaste seas on olulisuselt II kohal (20%) - </a:t>
            </a:r>
            <a:r>
              <a:rPr lang="fi-FI" dirty="0">
                <a:solidFill>
                  <a:srgbClr val="A01E28"/>
                </a:solidFill>
              </a:rPr>
              <a:t>tagab kuulumist majandus- ja rahaliitu, mille ühisrahaks on euro</a:t>
            </a:r>
            <a:r>
              <a:rPr lang="et-EE" dirty="0">
                <a:solidFill>
                  <a:srgbClr val="A01E28"/>
                </a:solidFill>
              </a:rPr>
              <a:t>.</a:t>
            </a:r>
          </a:p>
          <a:p>
            <a:pPr marL="0" indent="0">
              <a:buNone/>
            </a:pPr>
            <a:endParaRPr lang="et-EE" dirty="0"/>
          </a:p>
          <a:p>
            <a:r>
              <a:rPr lang="et-EE" dirty="0"/>
              <a:t>Võrreldes eelmise aastaga peetakse nüüd märksa olulisemaks Euroopa Liitu kuulumise toetamise põhjuseks seda, et see aitab edendada rahu ning hoiab ja kaitseb väärtusi ja elanike heaolu (+5%) ning </a:t>
            </a:r>
            <a:r>
              <a:rPr lang="en-US" dirty="0" err="1"/>
              <a:t>suurendab</a:t>
            </a:r>
            <a:r>
              <a:rPr lang="en-US" dirty="0"/>
              <a:t> </a:t>
            </a:r>
            <a:r>
              <a:rPr lang="en-US" dirty="0" err="1"/>
              <a:t>Eesti</a:t>
            </a:r>
            <a:r>
              <a:rPr lang="en-US" dirty="0"/>
              <a:t> </a:t>
            </a:r>
            <a:r>
              <a:rPr lang="en-US" dirty="0" err="1"/>
              <a:t>julgeolekut</a:t>
            </a:r>
            <a:r>
              <a:rPr lang="en-US" dirty="0"/>
              <a:t> </a:t>
            </a:r>
            <a:r>
              <a:rPr lang="et-EE" dirty="0"/>
              <a:t>(+3%). (Slaid 23).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Eesti</a:t>
            </a:r>
            <a:r>
              <a:rPr lang="en-US" dirty="0"/>
              <a:t> </a:t>
            </a:r>
            <a:r>
              <a:rPr lang="en-US" dirty="0" err="1"/>
              <a:t>Euroopa</a:t>
            </a:r>
            <a:r>
              <a:rPr lang="en-US" dirty="0"/>
              <a:t> </a:t>
            </a:r>
            <a:r>
              <a:rPr lang="en-US" dirty="0" err="1"/>
              <a:t>Liitu</a:t>
            </a:r>
            <a:r>
              <a:rPr lang="en-US" dirty="0"/>
              <a:t> </a:t>
            </a:r>
            <a:r>
              <a:rPr lang="en-US" dirty="0" err="1"/>
              <a:t>kuulumise</a:t>
            </a:r>
            <a:r>
              <a:rPr lang="en-US" dirty="0"/>
              <a:t> </a:t>
            </a:r>
            <a:r>
              <a:rPr lang="en-US" dirty="0" err="1"/>
              <a:t>põhjused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350CC26-1062-6347-B88A-C3BB1435A1E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Kokkuvõte</a:t>
            </a:r>
            <a:r>
              <a:rPr lang="en-US" dirty="0"/>
              <a:t> (Slaid 22-23)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7295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Eesti</a:t>
            </a:r>
            <a:r>
              <a:rPr lang="en-US" dirty="0"/>
              <a:t> </a:t>
            </a:r>
            <a:r>
              <a:rPr lang="en-US" dirty="0" err="1"/>
              <a:t>Euroopa</a:t>
            </a:r>
            <a:r>
              <a:rPr lang="en-US" dirty="0"/>
              <a:t> </a:t>
            </a:r>
            <a:r>
              <a:rPr lang="en-US" dirty="0" err="1"/>
              <a:t>Liitu</a:t>
            </a:r>
            <a:r>
              <a:rPr lang="en-US" dirty="0"/>
              <a:t> </a:t>
            </a:r>
            <a:r>
              <a:rPr lang="en-US" dirty="0" err="1"/>
              <a:t>kuulumise</a:t>
            </a:r>
            <a:r>
              <a:rPr lang="en-US" dirty="0"/>
              <a:t> </a:t>
            </a:r>
            <a:r>
              <a:rPr lang="en-US" dirty="0" err="1"/>
              <a:t>põhjused</a:t>
            </a:r>
            <a:endParaRPr lang="en-US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36B21DDC-9B51-D144-9FD6-FBFB9C21A76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Kogujaotus</a:t>
            </a:r>
            <a:endParaRPr lang="et-EE" dirty="0"/>
          </a:p>
        </p:txBody>
      </p:sp>
      <p:pic>
        <p:nvPicPr>
          <p:cNvPr id="16" name="Sisu kohatäide 15">
            <a:extLst>
              <a:ext uri="{FF2B5EF4-FFF2-40B4-BE49-F238E27FC236}">
                <a16:creationId xmlns:a16="http://schemas.microsoft.com/office/drawing/2014/main" id="{33DFC6CB-0014-6C89-6113-66E4498EFE9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01750" y="1500376"/>
            <a:ext cx="10052050" cy="4882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19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E7730F-A1B2-6A41-BD40-D8B58FD0C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Eesti</a:t>
            </a:r>
            <a:r>
              <a:rPr lang="en-US" dirty="0"/>
              <a:t> </a:t>
            </a:r>
            <a:r>
              <a:rPr lang="en-US" dirty="0" err="1"/>
              <a:t>Euroopa</a:t>
            </a:r>
            <a:r>
              <a:rPr lang="en-US" dirty="0"/>
              <a:t> </a:t>
            </a:r>
            <a:r>
              <a:rPr lang="en-US" dirty="0" err="1"/>
              <a:t>Liitu</a:t>
            </a:r>
            <a:r>
              <a:rPr lang="en-US" dirty="0"/>
              <a:t> </a:t>
            </a:r>
            <a:r>
              <a:rPr lang="en-US" dirty="0" err="1"/>
              <a:t>kuulumise</a:t>
            </a:r>
            <a:r>
              <a:rPr lang="en-US" dirty="0"/>
              <a:t> </a:t>
            </a:r>
            <a:r>
              <a:rPr lang="en-US" dirty="0" err="1"/>
              <a:t>põhjused</a:t>
            </a:r>
            <a:endParaRPr lang="et-EE" dirty="0"/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E083B21F-A9E6-614F-BDF7-734853383210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t-EE" dirty="0"/>
              <a:t>Ajaline võrdlus kokku</a:t>
            </a:r>
          </a:p>
        </p:txBody>
      </p:sp>
      <p:pic>
        <p:nvPicPr>
          <p:cNvPr id="9" name="Sisu kohatäide 8">
            <a:extLst>
              <a:ext uri="{FF2B5EF4-FFF2-40B4-BE49-F238E27FC236}">
                <a16:creationId xmlns:a16="http://schemas.microsoft.com/office/drawing/2014/main" id="{CEC0C1A0-374B-1193-122F-3174BF63644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26166" y="1503151"/>
            <a:ext cx="9803218" cy="487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217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F65A34-1F6C-AE40-8DED-4A5E357CFDF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t-EE" dirty="0"/>
          </a:p>
          <a:p>
            <a:endParaRPr lang="et-E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88F8161-3694-6447-B356-D17ACD89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Euroopa Liiduga seostuvad väärtused ja põhimõtted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CCB9346-35DA-3E4D-9785-8C121A60EF60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Kokkuvõte</a:t>
            </a:r>
            <a:r>
              <a:rPr lang="en-US" dirty="0"/>
              <a:t> (Slaid 25)</a:t>
            </a:r>
          </a:p>
          <a:p>
            <a:endParaRPr lang="et-EE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5A26775B-9EBD-C948-BF29-C1CBB1F4A565}"/>
              </a:ext>
            </a:extLst>
          </p:cNvPr>
          <p:cNvSpPr txBox="1">
            <a:spLocks/>
          </p:cNvSpPr>
          <p:nvPr/>
        </p:nvSpPr>
        <p:spPr>
          <a:xfrm>
            <a:off x="1454888" y="1499191"/>
            <a:ext cx="10051312" cy="488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dirty="0"/>
              <a:t>Vastajatel paluti etteantud variantidest valida kaks olulisemat väärtust või põhimõtet, mis neile seostuvad Euroopa Liiduga.  </a:t>
            </a:r>
          </a:p>
          <a:p>
            <a:r>
              <a:rPr lang="et-EE" dirty="0"/>
              <a:t>Ülekaalukalt kõige olulisemateks Euroopa Liiduga seostuvaks väärtusteks osutusid</a:t>
            </a:r>
            <a:r>
              <a:rPr lang="et-EE" dirty="0">
                <a:solidFill>
                  <a:schemeClr val="accent1"/>
                </a:solidFill>
              </a:rPr>
              <a:t> rahu </a:t>
            </a:r>
            <a:r>
              <a:rPr lang="et-EE" dirty="0"/>
              <a:t>ja</a:t>
            </a:r>
            <a:r>
              <a:rPr lang="et-EE" dirty="0">
                <a:solidFill>
                  <a:schemeClr val="accent1"/>
                </a:solidFill>
              </a:rPr>
              <a:t> inimõiguste </a:t>
            </a:r>
            <a:r>
              <a:rPr lang="et-EE" dirty="0"/>
              <a:t>olemasolu – kokku mainis neid pea kaks kolmandikku elanikkonnast. Rahu pidasid keskmisest olulisemaks </a:t>
            </a:r>
            <a:r>
              <a:rPr lang="en-US" dirty="0" err="1"/>
              <a:t>naised</a:t>
            </a:r>
            <a:r>
              <a:rPr lang="en-US" dirty="0"/>
              <a:t> (3</a:t>
            </a:r>
            <a:r>
              <a:rPr lang="et-EE" dirty="0"/>
              <a:t>8</a:t>
            </a:r>
            <a:r>
              <a:rPr lang="en-US" dirty="0"/>
              <a:t>%) ja </a:t>
            </a:r>
            <a:r>
              <a:rPr lang="et-EE" dirty="0"/>
              <a:t>üle 59aastased  (41–57%), eestlased (40%), I haridustasemega vastajad (49%), inimõigusi aga kuni 30aastased (</a:t>
            </a:r>
            <a:r>
              <a:rPr lang="en-US" dirty="0"/>
              <a:t>3</a:t>
            </a:r>
            <a:r>
              <a:rPr lang="et-EE" dirty="0"/>
              <a:t>8%) ja Venemaa kodakondsusega inimesed (43%).</a:t>
            </a:r>
          </a:p>
          <a:p>
            <a:r>
              <a:rPr lang="et-EE" dirty="0"/>
              <a:t>Olulisemate Euroopa Liitu kuulumise põhjustena eristusid lisaks eelmainitule selgelt veel viis väärtust, põhimõtet (oluliseks pidajaid kokku 1</a:t>
            </a:r>
            <a:r>
              <a:rPr lang="en-US" dirty="0"/>
              <a:t>5</a:t>
            </a:r>
            <a:r>
              <a:rPr lang="et-EE" dirty="0"/>
              <a:t>–</a:t>
            </a:r>
            <a:r>
              <a:rPr lang="en-US" dirty="0"/>
              <a:t>19</a:t>
            </a:r>
            <a:r>
              <a:rPr lang="et-EE" dirty="0"/>
              <a:t>%):</a:t>
            </a:r>
          </a:p>
          <a:p>
            <a:pPr lvl="1"/>
            <a:r>
              <a:rPr lang="et-EE" dirty="0">
                <a:solidFill>
                  <a:schemeClr val="accent1"/>
                </a:solidFill>
              </a:rPr>
              <a:t>Inimelu väärtustamine</a:t>
            </a:r>
            <a:r>
              <a:rPr lang="en-US" dirty="0">
                <a:solidFill>
                  <a:schemeClr val="accent1"/>
                </a:solidFill>
              </a:rPr>
              <a:t>;</a:t>
            </a:r>
          </a:p>
          <a:p>
            <a:pPr lvl="1"/>
            <a:r>
              <a:rPr lang="et-EE" dirty="0">
                <a:solidFill>
                  <a:schemeClr val="accent1"/>
                </a:solidFill>
              </a:rPr>
              <a:t>Isiklik vabadus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t-EE" dirty="0"/>
              <a:t>– keskmisest oluliselt harvemini mainisid seda Venemaa kodakondsusega vastajad (5%);</a:t>
            </a:r>
          </a:p>
          <a:p>
            <a:pPr lvl="1"/>
            <a:r>
              <a:rPr lang="et-EE" dirty="0">
                <a:solidFill>
                  <a:schemeClr val="accent1"/>
                </a:solidFill>
              </a:rPr>
              <a:t>Demokraatia </a:t>
            </a:r>
            <a:r>
              <a:rPr lang="et-EE" dirty="0"/>
              <a:t>– sagedamini tõid välja eestlased (21%), märksa harvem mitte-eestlased (10%) ja Venemaa kodakondsed (5%);</a:t>
            </a:r>
          </a:p>
          <a:p>
            <a:pPr lvl="1"/>
            <a:r>
              <a:rPr lang="et-EE" dirty="0">
                <a:solidFill>
                  <a:schemeClr val="accent1"/>
                </a:solidFill>
              </a:rPr>
              <a:t>Õigusriigi põhimõte </a:t>
            </a:r>
            <a:r>
              <a:rPr lang="et-EE" dirty="0"/>
              <a:t>– sagedamini tõid välja kõrgharidusega (23%) ja kõrgema sissetulekuga elanikud (22%), harvem venelased (11%) ja I haridustasemega inimesed (5%);</a:t>
            </a:r>
          </a:p>
          <a:p>
            <a:pPr lvl="1"/>
            <a:r>
              <a:rPr lang="et-EE" dirty="0">
                <a:solidFill>
                  <a:schemeClr val="accent1"/>
                </a:solidFill>
              </a:rPr>
              <a:t>Ühtsus ja solidaarsus, teiste toetamine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t-EE" dirty="0"/>
              <a:t>– keskmisest oluliselt sagedamini 15–29aastased (28%), harvem mitte-eestlased (10%), ilma EV kodakondsuseta inimesed.</a:t>
            </a:r>
            <a:endParaRPr lang="et-EE" dirty="0">
              <a:solidFill>
                <a:schemeClr val="accent1"/>
              </a:solidFill>
            </a:endParaRPr>
          </a:p>
          <a:p>
            <a:r>
              <a:rPr lang="et-EE" dirty="0"/>
              <a:t>Kõiki muid Euroopa Liiduga seostuvaid väärtuseid ja põhimõtted pidas oluliseks vähema kui kuuendik elanikkonnast. </a:t>
            </a:r>
          </a:p>
          <a:p>
            <a:r>
              <a:rPr lang="en-US" dirty="0" err="1"/>
              <a:t>Võrreldes</a:t>
            </a:r>
            <a:r>
              <a:rPr lang="en-US" dirty="0"/>
              <a:t> </a:t>
            </a:r>
            <a:r>
              <a:rPr lang="en-US" dirty="0" err="1"/>
              <a:t>eelmise</a:t>
            </a:r>
            <a:r>
              <a:rPr lang="en-US" dirty="0"/>
              <a:t> </a:t>
            </a:r>
            <a:r>
              <a:rPr lang="en-US" dirty="0" err="1"/>
              <a:t>aastaga</a:t>
            </a:r>
            <a:r>
              <a:rPr lang="en-US" dirty="0"/>
              <a:t> </a:t>
            </a:r>
            <a:r>
              <a:rPr lang="et-EE" dirty="0"/>
              <a:t>on kasvanud side solidaarsuse, teiste toetamise põhimõttega (+4%), muus osas ei ole muutused mainimisväärsed.</a:t>
            </a:r>
          </a:p>
          <a:p>
            <a:r>
              <a:rPr lang="et-EE" dirty="0"/>
              <a:t>6% </a:t>
            </a:r>
            <a:r>
              <a:rPr lang="et-EE" dirty="0" err="1"/>
              <a:t>vastajaskonnast</a:t>
            </a:r>
            <a:r>
              <a:rPr lang="et-EE" dirty="0"/>
              <a:t> leidis, et ükski loetletud väärtus ei seondu Euroopa Liiduga. Keskmisest suurem on selliste vastajate osakaal venelaste (13%) ja ilma EV kodakondsuseta vastajate seas (11%).</a:t>
            </a:r>
          </a:p>
        </p:txBody>
      </p:sp>
    </p:spTree>
    <p:extLst>
      <p:ext uri="{BB962C8B-B14F-4D97-AF65-F5344CB8AC3E}">
        <p14:creationId xmlns:p14="http://schemas.microsoft.com/office/powerpoint/2010/main" val="25097850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88F8161-3694-6447-B356-D17ACD89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Euroopa Liiduga seostuvad väärtused ja põhimõtted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0120B58B-64E5-5743-8908-F8F9E2427B9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Kogujaotus</a:t>
            </a:r>
            <a:r>
              <a:rPr lang="en-US" dirty="0"/>
              <a:t> </a:t>
            </a:r>
            <a:r>
              <a:rPr lang="en-US" dirty="0" err="1"/>
              <a:t>rahvuse</a:t>
            </a:r>
            <a:r>
              <a:rPr lang="en-US" dirty="0"/>
              <a:t> </a:t>
            </a:r>
            <a:r>
              <a:rPr lang="en-US" dirty="0" err="1"/>
              <a:t>lõikes</a:t>
            </a:r>
            <a:r>
              <a:rPr lang="en-US" dirty="0"/>
              <a:t> ja </a:t>
            </a:r>
            <a:r>
              <a:rPr lang="en-US" dirty="0" err="1"/>
              <a:t>ajaline</a:t>
            </a:r>
            <a:r>
              <a:rPr lang="en-US" dirty="0"/>
              <a:t> </a:t>
            </a:r>
            <a:r>
              <a:rPr lang="en-US" dirty="0" err="1"/>
              <a:t>võrdlus</a:t>
            </a:r>
            <a:r>
              <a:rPr lang="en-US" dirty="0"/>
              <a:t> </a:t>
            </a:r>
            <a:r>
              <a:rPr lang="en-US" dirty="0" err="1"/>
              <a:t>kokku</a:t>
            </a:r>
            <a:endParaRPr lang="en-US" dirty="0"/>
          </a:p>
          <a:p>
            <a:endParaRPr lang="et-EE" dirty="0"/>
          </a:p>
        </p:txBody>
      </p:sp>
      <p:pic>
        <p:nvPicPr>
          <p:cNvPr id="6" name="Sisu kohatäide 5">
            <a:extLst>
              <a:ext uri="{FF2B5EF4-FFF2-40B4-BE49-F238E27FC236}">
                <a16:creationId xmlns:a16="http://schemas.microsoft.com/office/drawing/2014/main" id="{91F817CB-960C-052A-04CD-552DD91F95F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13270" y="1498600"/>
            <a:ext cx="4837885" cy="4886325"/>
          </a:xfrm>
          <a:prstGeom prst="rect">
            <a:avLst/>
          </a:prstGeom>
        </p:spPr>
      </p:pic>
      <p:pic>
        <p:nvPicPr>
          <p:cNvPr id="13" name="Sisu kohatäide 12">
            <a:extLst>
              <a:ext uri="{FF2B5EF4-FFF2-40B4-BE49-F238E27FC236}">
                <a16:creationId xmlns:a16="http://schemas.microsoft.com/office/drawing/2014/main" id="{E105E90D-455E-2E3A-E8BD-DB5B7FB0FB1E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6508216" y="1498600"/>
            <a:ext cx="4831831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4377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569DE6A-F42A-DB42-9523-F06B699A0E5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dirty="0"/>
              <a:t>Vastajail paluti hinnata, kui oluliseks nad peavad erinevaid põhimõtteid seoses Euroopa Liiduga.</a:t>
            </a:r>
          </a:p>
          <a:p>
            <a:r>
              <a:rPr lang="et-EE" dirty="0"/>
              <a:t>Kõiki loetletud üheksat põhimõtete peeti rohkem või vähem oluliseks, neid oluliseks pidanute osakaalud jäid vahemikku 91–72%. Kõiki loetletud põhimõtteid pidasid keskmisest olulisemaks eestlased</a:t>
            </a:r>
            <a:r>
              <a:rPr lang="en-US" dirty="0"/>
              <a:t>,</a:t>
            </a:r>
            <a:r>
              <a:rPr lang="et-EE" dirty="0"/>
              <a:t> kõrgharidusega ning kõrgeimasse sissetulekugruppi kuuluvad elanikud.</a:t>
            </a:r>
          </a:p>
          <a:p>
            <a:r>
              <a:rPr lang="et-EE" dirty="0"/>
              <a:t>Kõige olulisemaks peeti, et </a:t>
            </a:r>
            <a:r>
              <a:rPr lang="en-US" dirty="0" err="1">
                <a:solidFill>
                  <a:schemeClr val="accent1"/>
                </a:solidFill>
              </a:rPr>
              <a:t>järgitaks</a:t>
            </a:r>
            <a:r>
              <a:rPr lang="et-EE" dirty="0">
                <a:solidFill>
                  <a:schemeClr val="accent1"/>
                </a:solidFill>
              </a:rPr>
              <a:t>e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õigusriigi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põhimõtteid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t-EE" dirty="0"/>
              <a:t>(väga oluline 63%) </a:t>
            </a:r>
            <a:r>
              <a:rPr lang="en-US" dirty="0"/>
              <a:t>ja et </a:t>
            </a:r>
            <a:r>
              <a:rPr lang="et-EE" dirty="0"/>
              <a:t>inimestel on </a:t>
            </a:r>
            <a:r>
              <a:rPr lang="et-EE" dirty="0">
                <a:solidFill>
                  <a:schemeClr val="accent1"/>
                </a:solidFill>
              </a:rPr>
              <a:t>õigus Euroopa Liidus vabalt reisida, elu- ning töökohta valida </a:t>
            </a:r>
            <a:r>
              <a:rPr lang="et-EE" dirty="0"/>
              <a:t>(61%). Oluliseks pidas </a:t>
            </a:r>
            <a:r>
              <a:rPr lang="en-US" dirty="0" err="1"/>
              <a:t>neid</a:t>
            </a:r>
            <a:r>
              <a:rPr lang="en-US" dirty="0"/>
              <a:t> </a:t>
            </a:r>
            <a:r>
              <a:rPr lang="en-US" dirty="0" err="1"/>
              <a:t>lausa</a:t>
            </a:r>
            <a:r>
              <a:rPr lang="en-US" dirty="0"/>
              <a:t> </a:t>
            </a:r>
            <a:r>
              <a:rPr lang="en-US" dirty="0" err="1"/>
              <a:t>üle</a:t>
            </a:r>
            <a:r>
              <a:rPr lang="en-US" dirty="0"/>
              <a:t> </a:t>
            </a:r>
            <a:r>
              <a:rPr lang="et-EE" dirty="0"/>
              <a:t>90% elanikkonnast. Väga oluliseks peetavatest põhimõtetest kolmandale kohale tõusis </a:t>
            </a:r>
            <a:r>
              <a:rPr lang="et-EE" dirty="0">
                <a:solidFill>
                  <a:srgbClr val="A01E28"/>
                </a:solidFill>
              </a:rPr>
              <a:t>ühiselt kriiside lahendamine </a:t>
            </a:r>
            <a:r>
              <a:rPr lang="et-EE" dirty="0"/>
              <a:t>(56% väga oluline).</a:t>
            </a:r>
            <a:endParaRPr lang="en-US" dirty="0"/>
          </a:p>
          <a:p>
            <a:r>
              <a:rPr lang="et-EE" dirty="0"/>
              <a:t>Taustaandmete vaatlemisel eristus veel</a:t>
            </a:r>
            <a:r>
              <a:rPr lang="en-US" dirty="0"/>
              <a:t>, et;</a:t>
            </a:r>
          </a:p>
          <a:p>
            <a:pPr lvl="1"/>
            <a:r>
              <a:rPr lang="en-US" dirty="0" err="1"/>
              <a:t>naised</a:t>
            </a:r>
            <a:r>
              <a:rPr lang="en-US" dirty="0"/>
              <a:t> </a:t>
            </a:r>
            <a:r>
              <a:rPr lang="en-US" dirty="0" err="1"/>
              <a:t>pidasid</a:t>
            </a:r>
            <a:r>
              <a:rPr lang="en-US" dirty="0"/>
              <a:t> </a:t>
            </a:r>
            <a:r>
              <a:rPr lang="en-US" dirty="0" err="1"/>
              <a:t>meestest</a:t>
            </a:r>
            <a:r>
              <a:rPr lang="en-US" dirty="0"/>
              <a:t> </a:t>
            </a:r>
            <a:r>
              <a:rPr lang="en-US" dirty="0" err="1"/>
              <a:t>olulisemaks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t-EE" dirty="0">
                <a:solidFill>
                  <a:srgbClr val="A01E28"/>
                </a:solidFill>
              </a:rPr>
              <a:t>ühist kriiside lahendamist </a:t>
            </a:r>
            <a:r>
              <a:rPr lang="et-EE" dirty="0"/>
              <a:t>(86% </a:t>
            </a:r>
            <a:r>
              <a:rPr lang="et-EE" i="1" dirty="0"/>
              <a:t>vs</a:t>
            </a:r>
            <a:r>
              <a:rPr lang="et-EE" dirty="0"/>
              <a:t> 79%) ning </a:t>
            </a:r>
            <a:r>
              <a:rPr lang="en-US" dirty="0">
                <a:solidFill>
                  <a:schemeClr val="accent1"/>
                </a:solidFill>
              </a:rPr>
              <a:t>k</a:t>
            </a:r>
            <a:r>
              <a:rPr lang="et-EE" dirty="0" err="1">
                <a:solidFill>
                  <a:schemeClr val="accent1"/>
                </a:solidFill>
              </a:rPr>
              <a:t>eskkonnakaitset</a:t>
            </a:r>
            <a:r>
              <a:rPr lang="et-EE" dirty="0">
                <a:solidFill>
                  <a:schemeClr val="accent1"/>
                </a:solidFill>
              </a:rPr>
              <a:t> ja kliimamuutustega võitlemisel esirinnas seismist</a:t>
            </a:r>
            <a:r>
              <a:rPr lang="et-EE" dirty="0"/>
              <a:t> </a:t>
            </a:r>
            <a:r>
              <a:rPr lang="en-US" dirty="0"/>
              <a:t>(7</a:t>
            </a:r>
            <a:r>
              <a:rPr lang="et-EE" dirty="0"/>
              <a:t>8</a:t>
            </a:r>
            <a:r>
              <a:rPr lang="en-US" dirty="0"/>
              <a:t>% </a:t>
            </a:r>
            <a:r>
              <a:rPr lang="en-US" i="1" dirty="0"/>
              <a:t>v</a:t>
            </a:r>
            <a:r>
              <a:rPr lang="et-EE" i="1" dirty="0"/>
              <a:t>s</a:t>
            </a:r>
            <a:r>
              <a:rPr lang="en-US" i="1" dirty="0"/>
              <a:t> </a:t>
            </a:r>
            <a:r>
              <a:rPr lang="en-US" dirty="0"/>
              <a:t>6</a:t>
            </a:r>
            <a:r>
              <a:rPr lang="et-EE" dirty="0"/>
              <a:t>6</a:t>
            </a:r>
            <a:r>
              <a:rPr lang="en-US" dirty="0"/>
              <a:t>%)</a:t>
            </a:r>
            <a:r>
              <a:rPr lang="et-EE" dirty="0"/>
              <a:t>;</a:t>
            </a:r>
          </a:p>
          <a:p>
            <a:pPr lvl="1"/>
            <a:r>
              <a:rPr lang="en-US" dirty="0"/>
              <a:t>noored,15</a:t>
            </a:r>
            <a:r>
              <a:rPr lang="et-EE" dirty="0"/>
              <a:t>–</a:t>
            </a:r>
            <a:r>
              <a:rPr lang="en-US" dirty="0"/>
              <a:t>29aastased</a:t>
            </a:r>
            <a:r>
              <a:rPr lang="et-EE" dirty="0"/>
              <a:t> ja vanimad, 75+ aastased </a:t>
            </a:r>
            <a:r>
              <a:rPr lang="en-US" dirty="0" err="1"/>
              <a:t>pidasid</a:t>
            </a:r>
            <a:r>
              <a:rPr lang="en-US" dirty="0"/>
              <a:t> </a:t>
            </a:r>
            <a:r>
              <a:rPr lang="en-US" dirty="0" err="1"/>
              <a:t>keskmisest</a:t>
            </a:r>
            <a:r>
              <a:rPr lang="en-US" dirty="0"/>
              <a:t> </a:t>
            </a:r>
            <a:r>
              <a:rPr lang="et-EE" dirty="0"/>
              <a:t>olulisemaks </a:t>
            </a:r>
            <a:r>
              <a:rPr lang="et-EE" dirty="0">
                <a:solidFill>
                  <a:srgbClr val="A01E28"/>
                </a:solidFill>
              </a:rPr>
              <a:t>ühiselt kriiside lahendamist </a:t>
            </a:r>
            <a:r>
              <a:rPr lang="et-EE" dirty="0"/>
              <a:t>(vast. 93% ja 95%), </a:t>
            </a:r>
            <a:r>
              <a:rPr lang="en-US" dirty="0" err="1">
                <a:solidFill>
                  <a:schemeClr val="accent1"/>
                </a:solidFill>
              </a:rPr>
              <a:t>kodanikuõiguste</a:t>
            </a:r>
            <a:r>
              <a:rPr lang="en-US" dirty="0">
                <a:solidFill>
                  <a:schemeClr val="accent1"/>
                </a:solidFill>
              </a:rPr>
              <a:t> ja </a:t>
            </a:r>
            <a:r>
              <a:rPr lang="en-US" dirty="0" err="1">
                <a:solidFill>
                  <a:schemeClr val="accent1"/>
                </a:solidFill>
              </a:rPr>
              <a:t>esindusdemokraatia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põhimõtteid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(9</a:t>
            </a:r>
            <a:r>
              <a:rPr lang="et-EE" dirty="0"/>
              <a:t>3</a:t>
            </a:r>
            <a:r>
              <a:rPr lang="en-US" dirty="0"/>
              <a:t>%</a:t>
            </a:r>
            <a:r>
              <a:rPr lang="et-EE" dirty="0"/>
              <a:t> ja 94%</a:t>
            </a:r>
            <a:r>
              <a:rPr lang="en-US" dirty="0"/>
              <a:t>)</a:t>
            </a:r>
            <a:r>
              <a:rPr lang="et-EE" dirty="0"/>
              <a:t>;</a:t>
            </a:r>
            <a:r>
              <a:rPr lang="en-US" dirty="0"/>
              <a:t> </a:t>
            </a:r>
            <a:endParaRPr lang="et-EE" dirty="0"/>
          </a:p>
          <a:p>
            <a:pPr lvl="1"/>
            <a:r>
              <a:rPr lang="en-US" dirty="0"/>
              <a:t>15</a:t>
            </a:r>
            <a:r>
              <a:rPr lang="et-EE" dirty="0"/>
              <a:t> – </a:t>
            </a:r>
            <a:r>
              <a:rPr lang="en-US" dirty="0"/>
              <a:t>29aastas</a:t>
            </a:r>
            <a:r>
              <a:rPr lang="et-EE" dirty="0"/>
              <a:t>te seas peeti keskmisest olulisemaks k</a:t>
            </a:r>
            <a:r>
              <a:rPr lang="en-US" dirty="0"/>
              <a:t>a </a:t>
            </a:r>
            <a:r>
              <a:rPr lang="et-EE" dirty="0">
                <a:solidFill>
                  <a:srgbClr val="A01E28"/>
                </a:solidFill>
              </a:rPr>
              <a:t>tarbijate õiguste eest seismist </a:t>
            </a:r>
            <a:r>
              <a:rPr lang="et-EE" dirty="0"/>
              <a:t>(92%), </a:t>
            </a:r>
            <a:r>
              <a:rPr lang="et-EE" dirty="0">
                <a:solidFill>
                  <a:srgbClr val="A01E28"/>
                </a:solidFill>
              </a:rPr>
              <a:t>digitaalse arengu eest seismist</a:t>
            </a:r>
            <a:r>
              <a:rPr lang="et-EE" dirty="0"/>
              <a:t> (89%) ja </a:t>
            </a:r>
            <a:r>
              <a:rPr lang="et-EE" dirty="0">
                <a:solidFill>
                  <a:srgbClr val="A01E28"/>
                </a:solidFill>
              </a:rPr>
              <a:t>keskkonnakaitse, kliimamuutustega võitlemisel esirinnas seismist </a:t>
            </a:r>
            <a:r>
              <a:rPr lang="et-EE" dirty="0"/>
              <a:t>(82%). Vanimatele vastajatele oli keskmisest olulisem ka </a:t>
            </a:r>
            <a:r>
              <a:rPr lang="en-US" dirty="0" err="1">
                <a:solidFill>
                  <a:schemeClr val="accent1"/>
                </a:solidFill>
              </a:rPr>
              <a:t>liikmesriikide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solidaarsust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suure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ränd</a:t>
            </a:r>
            <a:r>
              <a:rPr lang="et-EE" dirty="0">
                <a:solidFill>
                  <a:schemeClr val="accent1"/>
                </a:solidFill>
              </a:rPr>
              <a:t>e</a:t>
            </a:r>
            <a:r>
              <a:rPr lang="en-US" dirty="0" err="1">
                <a:solidFill>
                  <a:schemeClr val="accent1"/>
                </a:solidFill>
              </a:rPr>
              <a:t>surve</a:t>
            </a:r>
            <a:r>
              <a:rPr lang="en-US" dirty="0">
                <a:solidFill>
                  <a:schemeClr val="accent1"/>
                </a:solidFill>
              </a:rPr>
              <a:t> all </a:t>
            </a:r>
            <a:r>
              <a:rPr lang="en-US" dirty="0" err="1">
                <a:solidFill>
                  <a:schemeClr val="accent1"/>
                </a:solidFill>
              </a:rPr>
              <a:t>kannatavate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err="1">
                <a:solidFill>
                  <a:schemeClr val="accent1"/>
                </a:solidFill>
              </a:rPr>
              <a:t>riikidega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(</a:t>
            </a:r>
            <a:r>
              <a:rPr lang="et-EE" dirty="0"/>
              <a:t>88</a:t>
            </a:r>
            <a:r>
              <a:rPr lang="en-US" dirty="0"/>
              <a:t>%);</a:t>
            </a:r>
            <a:endParaRPr lang="et-EE" dirty="0"/>
          </a:p>
          <a:p>
            <a:r>
              <a:rPr lang="et-EE" dirty="0"/>
              <a:t>Mitte-eestlaste seas oli kõikide põhimõtete olulisus keskmisest madalam, kuigi ületades siiski 50%: eriti madalad olid tulemused </a:t>
            </a:r>
            <a:r>
              <a:rPr lang="et-EE" dirty="0">
                <a:solidFill>
                  <a:srgbClr val="A01E28"/>
                </a:solidFill>
              </a:rPr>
              <a:t>keskkonnakaitse </a:t>
            </a:r>
            <a:r>
              <a:rPr lang="et-EE" dirty="0"/>
              <a:t>(oluline 53%), </a:t>
            </a:r>
            <a:r>
              <a:rPr lang="et-EE" dirty="0">
                <a:solidFill>
                  <a:srgbClr val="A01E28"/>
                </a:solidFill>
              </a:rPr>
              <a:t>ühiselt kriiside lahendamise </a:t>
            </a:r>
            <a:r>
              <a:rPr lang="et-EE" dirty="0"/>
              <a:t>(61%) ja </a:t>
            </a:r>
            <a:r>
              <a:rPr lang="et-EE" dirty="0">
                <a:solidFill>
                  <a:srgbClr val="A01E28"/>
                </a:solidFill>
              </a:rPr>
              <a:t>liikmesriikide solidaarsuse asjus rändesurve puhul </a:t>
            </a:r>
            <a:r>
              <a:rPr lang="et-EE" dirty="0"/>
              <a:t>(63%).</a:t>
            </a:r>
          </a:p>
          <a:p>
            <a:r>
              <a:rPr lang="en-US" dirty="0" err="1"/>
              <a:t>Eelmise</a:t>
            </a:r>
            <a:r>
              <a:rPr lang="en-US" dirty="0"/>
              <a:t> </a:t>
            </a:r>
            <a:r>
              <a:rPr lang="en-US" dirty="0" err="1"/>
              <a:t>aastaga</a:t>
            </a:r>
            <a:r>
              <a:rPr lang="en-US" dirty="0"/>
              <a:t> </a:t>
            </a:r>
            <a:r>
              <a:rPr lang="en-US" dirty="0" err="1"/>
              <a:t>võrreldes</a:t>
            </a:r>
            <a:r>
              <a:rPr lang="en-US" dirty="0"/>
              <a:t> on </a:t>
            </a:r>
            <a:r>
              <a:rPr lang="et-EE" dirty="0"/>
              <a:t>kõiki põhimõtteid hakatud olulisemaks pidama, eriti </a:t>
            </a:r>
            <a:r>
              <a:rPr lang="et-EE" dirty="0">
                <a:solidFill>
                  <a:srgbClr val="A01E28"/>
                </a:solidFill>
              </a:rPr>
              <a:t>liikmesriikide solidaarsust suure rändesurve all kannatavate riikidega </a:t>
            </a:r>
            <a:r>
              <a:rPr lang="et-EE" dirty="0"/>
              <a:t>(+10%).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FC6A7E-581C-AF4F-8AB1-539CEF09A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Euroopa Liiduga seostuvate põhimõtete olulisus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44E2FD0-6F34-7A42-B6E7-EA1E7B37C007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t-EE" dirty="0"/>
              <a:t>Kokkuvõte (Slaid 27)</a:t>
            </a:r>
          </a:p>
        </p:txBody>
      </p:sp>
    </p:spTree>
    <p:extLst>
      <p:ext uri="{BB962C8B-B14F-4D97-AF65-F5344CB8AC3E}">
        <p14:creationId xmlns:p14="http://schemas.microsoft.com/office/powerpoint/2010/main" val="25471656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88F8161-3694-6447-B356-D17ACD89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Euroopa Liiduga seostuvate põhimõtete olulisus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660DF4FD-C5A8-694F-9D79-8778B2146730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Kogujaotus</a:t>
            </a:r>
            <a:r>
              <a:rPr lang="en-US" dirty="0"/>
              <a:t> ja </a:t>
            </a:r>
            <a:r>
              <a:rPr lang="en-US" dirty="0" err="1"/>
              <a:t>kokku</a:t>
            </a:r>
            <a:endParaRPr lang="en-US" dirty="0"/>
          </a:p>
          <a:p>
            <a:endParaRPr lang="et-EE" dirty="0"/>
          </a:p>
        </p:txBody>
      </p:sp>
      <p:pic>
        <p:nvPicPr>
          <p:cNvPr id="5" name="Sisu kohatäide 4">
            <a:extLst>
              <a:ext uri="{FF2B5EF4-FFF2-40B4-BE49-F238E27FC236}">
                <a16:creationId xmlns:a16="http://schemas.microsoft.com/office/drawing/2014/main" id="{3FE1D238-BE42-C5A8-21AE-CE83AEE6B6FA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6494463" y="1499915"/>
            <a:ext cx="4859337" cy="4883694"/>
          </a:xfrm>
          <a:prstGeom prst="rect">
            <a:avLst/>
          </a:prstGeom>
        </p:spPr>
      </p:pic>
      <p:pic>
        <p:nvPicPr>
          <p:cNvPr id="9" name="Sisu kohatäide 8">
            <a:extLst>
              <a:ext uri="{FF2B5EF4-FFF2-40B4-BE49-F238E27FC236}">
                <a16:creationId xmlns:a16="http://schemas.microsoft.com/office/drawing/2014/main" id="{11C87F75-3994-2887-B194-171428FBDAD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14939" y="1509247"/>
            <a:ext cx="4834547" cy="48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8757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55CB38-E31A-2241-9710-514E226C05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2488" y="1376919"/>
            <a:ext cx="10255528" cy="5358809"/>
          </a:xfrm>
        </p:spPr>
        <p:txBody>
          <a:bodyPr>
            <a:normAutofit lnSpcReduction="10000"/>
          </a:bodyPr>
          <a:lstStyle/>
          <a:p>
            <a:r>
              <a:rPr lang="et-EE" dirty="0"/>
              <a:t>Eurotoetuste kasutamise eelistuste väljaselgitamiseks paluti vastajail etteantud üheksast valdkonnast valida välja kaks olulisemat, mida Euroopa Liit peaks oma eelarvest toetama. </a:t>
            </a:r>
          </a:p>
          <a:p>
            <a:r>
              <a:rPr lang="et-EE" dirty="0"/>
              <a:t>Valdkonnad, mida peeti kõige sagedamini vajalikuks Euroopa Liidu eelarvest toetada: </a:t>
            </a:r>
          </a:p>
          <a:p>
            <a:pPr lvl="1"/>
            <a:r>
              <a:rPr lang="et-EE" dirty="0">
                <a:solidFill>
                  <a:schemeClr val="accent1"/>
                </a:solidFill>
              </a:rPr>
              <a:t>põllumajandus ja maaeluareng </a:t>
            </a:r>
            <a:r>
              <a:rPr lang="et-EE" dirty="0"/>
              <a:t>(kokku 41%, sh kõige tähtsamaks pidajaid 24%) – sagedamini tähtsustasid 45–7</a:t>
            </a:r>
            <a:r>
              <a:rPr lang="en-US" dirty="0"/>
              <a:t>4</a:t>
            </a:r>
            <a:r>
              <a:rPr lang="et-EE" dirty="0"/>
              <a:t>aastased (</a:t>
            </a:r>
            <a:r>
              <a:rPr lang="en-US" dirty="0"/>
              <a:t>48</a:t>
            </a:r>
            <a:r>
              <a:rPr lang="et-EE" dirty="0"/>
              <a:t>–52</a:t>
            </a:r>
            <a:r>
              <a:rPr lang="en-US" dirty="0"/>
              <a:t>%</a:t>
            </a:r>
            <a:r>
              <a:rPr lang="et-EE" dirty="0"/>
              <a:t>)</a:t>
            </a:r>
            <a:r>
              <a:rPr lang="en-US" dirty="0"/>
              <a:t> ja </a:t>
            </a:r>
            <a:r>
              <a:rPr lang="et-EE" dirty="0"/>
              <a:t>mitte-eestlased (46%);</a:t>
            </a:r>
          </a:p>
          <a:p>
            <a:pPr lvl="1"/>
            <a:r>
              <a:rPr lang="et-EE" dirty="0">
                <a:solidFill>
                  <a:schemeClr val="accent1"/>
                </a:solidFill>
              </a:rPr>
              <a:t>julgeolek ja turvalisus </a:t>
            </a:r>
            <a:r>
              <a:rPr lang="et-EE" dirty="0"/>
              <a:t>(kokku 29%, sh kõige tähtsamaks pidajaid 15%</a:t>
            </a:r>
            <a:r>
              <a:rPr lang="en-US" dirty="0"/>
              <a:t>)</a:t>
            </a:r>
            <a:r>
              <a:rPr lang="et-EE" dirty="0"/>
              <a:t> – </a:t>
            </a:r>
            <a:r>
              <a:rPr lang="en-US" dirty="0" err="1"/>
              <a:t>sagedamini</a:t>
            </a:r>
            <a:r>
              <a:rPr lang="en-US" dirty="0"/>
              <a:t> </a:t>
            </a:r>
            <a:r>
              <a:rPr lang="et-EE" dirty="0"/>
              <a:t>75+</a:t>
            </a:r>
            <a:r>
              <a:rPr lang="en-US" dirty="0" err="1"/>
              <a:t>aastased</a:t>
            </a:r>
            <a:r>
              <a:rPr lang="en-US" dirty="0"/>
              <a:t> (</a:t>
            </a:r>
            <a:r>
              <a:rPr lang="et-EE" dirty="0"/>
              <a:t>51</a:t>
            </a:r>
            <a:r>
              <a:rPr lang="en-US" dirty="0"/>
              <a:t>%)</a:t>
            </a:r>
            <a:r>
              <a:rPr lang="et-EE" dirty="0"/>
              <a:t>, naised (34%), eestlased (38%), maaelanikud (39%); keskmisest oluliselt vähem mitte-eestlased (10%) ja muu kodakondsusega inimesed (8%); </a:t>
            </a:r>
          </a:p>
          <a:p>
            <a:pPr lvl="1"/>
            <a:r>
              <a:rPr lang="et-EE" dirty="0">
                <a:solidFill>
                  <a:srgbClr val="A01E28"/>
                </a:solidFill>
              </a:rPr>
              <a:t>haridus ja teadus </a:t>
            </a:r>
            <a:r>
              <a:rPr lang="et-EE" dirty="0"/>
              <a:t>(kokku 29%, sh kõige tähtsamaks pidajaid 13%</a:t>
            </a:r>
            <a:r>
              <a:rPr lang="en-US" dirty="0"/>
              <a:t>)</a:t>
            </a:r>
            <a:r>
              <a:rPr lang="et-EE" dirty="0"/>
              <a:t> – keskmisest vähem oluliseks mitte-eestlased (24%);</a:t>
            </a:r>
            <a:r>
              <a:rPr lang="en-US" dirty="0"/>
              <a:t> </a:t>
            </a:r>
            <a:endParaRPr lang="et-EE" dirty="0"/>
          </a:p>
          <a:p>
            <a:pPr lvl="1"/>
            <a:r>
              <a:rPr lang="et-EE" dirty="0">
                <a:solidFill>
                  <a:srgbClr val="A01E28"/>
                </a:solidFill>
              </a:rPr>
              <a:t>Venemaa agressioonist Ukrainas põhjustatud (energia)kriisi lahendamine </a:t>
            </a:r>
            <a:r>
              <a:rPr lang="et-EE" dirty="0"/>
              <a:t>(kokku 28%, sh kõige tähtsamaks pidajaid 16%</a:t>
            </a:r>
            <a:r>
              <a:rPr lang="en-US" dirty="0"/>
              <a:t>)</a:t>
            </a:r>
            <a:r>
              <a:rPr lang="et-EE" dirty="0"/>
              <a:t> – keskmisest olulisemaks 15–29aastased ja üle 75aastased (vast. 41% ja 38%). Vahe oli suur eestlaste ja mitte-eestlaste arvamustes (vast 31% ja 21%).</a:t>
            </a:r>
          </a:p>
          <a:p>
            <a:pPr lvl="1"/>
            <a:endParaRPr lang="et-EE" dirty="0"/>
          </a:p>
          <a:p>
            <a:pPr lvl="1"/>
            <a:r>
              <a:rPr lang="et-EE" dirty="0"/>
              <a:t>Kõiki muid valdkondi pidas Euroopa Liidu eelarvest vajalikuks toetada neljandik või vähem elanikkonnast, kõige vähem oluliseks kujunes aga </a:t>
            </a:r>
            <a:r>
              <a:rPr lang="et-EE" dirty="0">
                <a:solidFill>
                  <a:schemeClr val="accent1"/>
                </a:solidFill>
              </a:rPr>
              <a:t>digitaalsete </a:t>
            </a:r>
            <a:r>
              <a:rPr lang="en-US" dirty="0" err="1">
                <a:solidFill>
                  <a:schemeClr val="accent1"/>
                </a:solidFill>
              </a:rPr>
              <a:t>muutuste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t-EE" dirty="0"/>
              <a:t>(2%) toetamine. </a:t>
            </a:r>
          </a:p>
          <a:p>
            <a:r>
              <a:rPr lang="et-EE" dirty="0"/>
              <a:t>Vanuserühmade võrdluse eristus lisaks eelpool mainitule, et 15–29aastased pidasid valdkonnaks, kuhu Euroopa Liidu toetusi suunata tuleks, teiste vanusegruppidega võrreldes palju sagedamini </a:t>
            </a:r>
            <a:r>
              <a:rPr lang="et-EE" dirty="0">
                <a:solidFill>
                  <a:srgbClr val="A01E28"/>
                </a:solidFill>
              </a:rPr>
              <a:t>kliimamuutustega </a:t>
            </a:r>
            <a:r>
              <a:rPr lang="et-EE" dirty="0"/>
              <a:t>võitlemist (29%). 30–44aastased tähtsustasid teistega võrreldes enam </a:t>
            </a:r>
            <a:r>
              <a:rPr lang="et-EE" dirty="0">
                <a:solidFill>
                  <a:srgbClr val="A01E28"/>
                </a:solidFill>
              </a:rPr>
              <a:t>teid ja sideühendusi </a:t>
            </a:r>
            <a:r>
              <a:rPr lang="et-EE" dirty="0"/>
              <a:t>(32%). </a:t>
            </a:r>
          </a:p>
          <a:p>
            <a:r>
              <a:rPr lang="en-US" dirty="0"/>
              <a:t>Soo </a:t>
            </a:r>
            <a:r>
              <a:rPr lang="en-US" dirty="0" err="1"/>
              <a:t>alusel</a:t>
            </a:r>
            <a:r>
              <a:rPr lang="en-US" dirty="0"/>
              <a:t> </a:t>
            </a:r>
            <a:r>
              <a:rPr lang="et-EE" dirty="0"/>
              <a:t>eristus veel, et Euroopa Liidu eelarvest peavad toetuse vääriliseks mehed keskmisest sagedamini </a:t>
            </a:r>
            <a:r>
              <a:rPr lang="et-EE" dirty="0">
                <a:solidFill>
                  <a:srgbClr val="A01E28"/>
                </a:solidFill>
              </a:rPr>
              <a:t>teede ning energia- ja sideühendust </a:t>
            </a:r>
            <a:r>
              <a:rPr lang="et-EE" dirty="0"/>
              <a:t>(</a:t>
            </a:r>
            <a:r>
              <a:rPr lang="en-US" dirty="0"/>
              <a:t>3</a:t>
            </a:r>
            <a:r>
              <a:rPr lang="et-EE" dirty="0"/>
              <a:t>0%).  </a:t>
            </a:r>
          </a:p>
          <a:p>
            <a:r>
              <a:rPr lang="et-EE" dirty="0"/>
              <a:t>Võrreldes eelmise aastaga on märgatavalt </a:t>
            </a:r>
            <a:r>
              <a:rPr lang="et-EE" dirty="0">
                <a:solidFill>
                  <a:srgbClr val="A01E28"/>
                </a:solidFill>
              </a:rPr>
              <a:t>tõusnud julgeoleku ja turvalisuse </a:t>
            </a:r>
            <a:r>
              <a:rPr lang="et-EE" dirty="0"/>
              <a:t>valdkond (+4%), mõnevõrra taandunud varem kõrge  </a:t>
            </a:r>
            <a:r>
              <a:rPr lang="et-EE" dirty="0">
                <a:solidFill>
                  <a:srgbClr val="A01E28"/>
                </a:solidFill>
              </a:rPr>
              <a:t>hariduse ja teaduse </a:t>
            </a:r>
            <a:r>
              <a:rPr lang="et-EE" dirty="0"/>
              <a:t>olulisus (-5%).</a:t>
            </a:r>
            <a:r>
              <a:rPr lang="en-US" dirty="0"/>
              <a:t> </a:t>
            </a:r>
            <a:r>
              <a:rPr lang="et-EE" dirty="0"/>
              <a:t>O</a:t>
            </a:r>
            <a:r>
              <a:rPr lang="en-US" dirty="0" err="1"/>
              <a:t>lulisel</a:t>
            </a:r>
            <a:r>
              <a:rPr lang="en-US" dirty="0"/>
              <a:t> </a:t>
            </a:r>
            <a:r>
              <a:rPr lang="en-US" dirty="0" err="1"/>
              <a:t>määral</a:t>
            </a:r>
            <a:r>
              <a:rPr lang="en-US" dirty="0"/>
              <a:t> </a:t>
            </a:r>
            <a:r>
              <a:rPr lang="et-EE" dirty="0"/>
              <a:t>on </a:t>
            </a:r>
            <a:r>
              <a:rPr lang="en-US" dirty="0" err="1"/>
              <a:t>langenud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nende</a:t>
            </a:r>
            <a:r>
              <a:rPr lang="en-US" dirty="0"/>
              <a:t> </a:t>
            </a:r>
            <a:r>
              <a:rPr lang="en-US" dirty="0" err="1"/>
              <a:t>osakaal</a:t>
            </a:r>
            <a:r>
              <a:rPr lang="en-US" dirty="0"/>
              <a:t>, </a:t>
            </a:r>
            <a:r>
              <a:rPr lang="en-US" dirty="0" err="1"/>
              <a:t>kes</a:t>
            </a:r>
            <a:r>
              <a:rPr lang="en-US" dirty="0"/>
              <a:t> </a:t>
            </a:r>
            <a:r>
              <a:rPr lang="en-US" dirty="0" err="1"/>
              <a:t>peavad</a:t>
            </a:r>
            <a:r>
              <a:rPr lang="en-US" dirty="0"/>
              <a:t> </a:t>
            </a:r>
            <a:r>
              <a:rPr lang="et-EE" dirty="0"/>
              <a:t>tähtsaks </a:t>
            </a:r>
            <a:r>
              <a:rPr lang="en-US" dirty="0">
                <a:solidFill>
                  <a:srgbClr val="A01E28"/>
                </a:solidFill>
              </a:rPr>
              <a:t>COVID-19 </a:t>
            </a:r>
            <a:r>
              <a:rPr lang="en-US" dirty="0" err="1">
                <a:solidFill>
                  <a:srgbClr val="A01E28"/>
                </a:solidFill>
              </a:rPr>
              <a:t>pandeemiast</a:t>
            </a:r>
            <a:r>
              <a:rPr lang="en-US" dirty="0">
                <a:solidFill>
                  <a:srgbClr val="A01E28"/>
                </a:solidFill>
              </a:rPr>
              <a:t> </a:t>
            </a:r>
            <a:r>
              <a:rPr lang="en-US" dirty="0" err="1">
                <a:solidFill>
                  <a:srgbClr val="A01E28"/>
                </a:solidFill>
              </a:rPr>
              <a:t>põhjustatud</a:t>
            </a:r>
            <a:r>
              <a:rPr lang="en-US" dirty="0">
                <a:solidFill>
                  <a:srgbClr val="A01E28"/>
                </a:solidFill>
              </a:rPr>
              <a:t> </a:t>
            </a:r>
            <a:r>
              <a:rPr lang="en-US" dirty="0" err="1">
                <a:solidFill>
                  <a:srgbClr val="A01E28"/>
                </a:solidFill>
              </a:rPr>
              <a:t>kriisi</a:t>
            </a:r>
            <a:r>
              <a:rPr lang="en-US" dirty="0">
                <a:solidFill>
                  <a:srgbClr val="A01E28"/>
                </a:solidFill>
              </a:rPr>
              <a:t> </a:t>
            </a:r>
            <a:r>
              <a:rPr lang="en-US" dirty="0" err="1">
                <a:solidFill>
                  <a:srgbClr val="A01E28"/>
                </a:solidFill>
              </a:rPr>
              <a:t>lahendamist</a:t>
            </a:r>
            <a:r>
              <a:rPr lang="en-US" dirty="0">
                <a:solidFill>
                  <a:srgbClr val="A01E28"/>
                </a:solidFill>
              </a:rPr>
              <a:t> </a:t>
            </a:r>
            <a:r>
              <a:rPr lang="en-US" dirty="0"/>
              <a:t>(-1</a:t>
            </a:r>
            <a:r>
              <a:rPr lang="et-EE" dirty="0"/>
              <a:t>1</a:t>
            </a:r>
            <a:r>
              <a:rPr lang="en-US" dirty="0"/>
              <a:t>%)</a:t>
            </a:r>
            <a:r>
              <a:rPr lang="et-EE" dirty="0"/>
              <a:t> ja </a:t>
            </a:r>
            <a:r>
              <a:rPr lang="et-EE" dirty="0">
                <a:solidFill>
                  <a:srgbClr val="A01E28"/>
                </a:solidFill>
              </a:rPr>
              <a:t>rändesurvega seotud väljakutseid </a:t>
            </a:r>
            <a:r>
              <a:rPr lang="et-EE" dirty="0"/>
              <a:t>(-8%)</a:t>
            </a:r>
            <a:r>
              <a:rPr lang="en-US" dirty="0"/>
              <a:t>. </a:t>
            </a:r>
            <a:r>
              <a:rPr lang="en-US" dirty="0" err="1"/>
              <a:t>Ülejäänud</a:t>
            </a:r>
            <a:r>
              <a:rPr lang="en-US" dirty="0"/>
              <a:t> </a:t>
            </a:r>
            <a:r>
              <a:rPr lang="en-US" dirty="0" err="1"/>
              <a:t>valdkondade</a:t>
            </a:r>
            <a:r>
              <a:rPr lang="en-US" dirty="0"/>
              <a:t> </a:t>
            </a:r>
            <a:r>
              <a:rPr lang="en-US" dirty="0" err="1"/>
              <a:t>toetamist</a:t>
            </a:r>
            <a:r>
              <a:rPr lang="en-US" dirty="0"/>
              <a:t> </a:t>
            </a:r>
            <a:r>
              <a:rPr lang="en-US" dirty="0" err="1"/>
              <a:t>oluliseks</a:t>
            </a:r>
            <a:r>
              <a:rPr lang="en-US" dirty="0"/>
              <a:t> </a:t>
            </a:r>
            <a:r>
              <a:rPr lang="en-US" dirty="0" err="1"/>
              <a:t>pidajate</a:t>
            </a:r>
            <a:r>
              <a:rPr lang="en-US" dirty="0"/>
              <a:t> </a:t>
            </a:r>
            <a:r>
              <a:rPr lang="en-US" dirty="0" err="1"/>
              <a:t>oskaalud</a:t>
            </a:r>
            <a:r>
              <a:rPr lang="en-US" dirty="0"/>
              <a:t> on </a:t>
            </a:r>
            <a:r>
              <a:rPr lang="en-US" dirty="0" err="1"/>
              <a:t>jäänud</a:t>
            </a:r>
            <a:r>
              <a:rPr lang="en-US" dirty="0"/>
              <a:t> </a:t>
            </a:r>
            <a:r>
              <a:rPr lang="en-US" dirty="0" err="1"/>
              <a:t>enam-vähem</a:t>
            </a:r>
            <a:r>
              <a:rPr lang="en-US" dirty="0"/>
              <a:t> </a:t>
            </a:r>
            <a:r>
              <a:rPr lang="en-US" dirty="0" err="1"/>
              <a:t>keskmisele</a:t>
            </a:r>
            <a:r>
              <a:rPr lang="en-US" dirty="0"/>
              <a:t> </a:t>
            </a:r>
            <a:r>
              <a:rPr lang="en-US" dirty="0" err="1"/>
              <a:t>tasemele</a:t>
            </a:r>
            <a:r>
              <a:rPr lang="en-US" dirty="0"/>
              <a:t>.</a:t>
            </a:r>
            <a:endParaRPr lang="et-EE" dirty="0"/>
          </a:p>
          <a:p>
            <a:pPr marL="0" indent="0">
              <a:buNone/>
            </a:pPr>
            <a:endParaRPr lang="et-EE" dirty="0"/>
          </a:p>
          <a:p>
            <a:endParaRPr lang="et-E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96A46EE-E467-6F40-8B31-27559738B83D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Kokkuvõte</a:t>
            </a:r>
            <a:r>
              <a:rPr lang="en-US" dirty="0"/>
              <a:t> (Slaid 29)</a:t>
            </a:r>
          </a:p>
          <a:p>
            <a:endParaRPr lang="et-EE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FBD918A9-8E78-9643-A7E1-BC694D256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Euroopa</a:t>
            </a:r>
            <a:r>
              <a:rPr lang="en-US" dirty="0"/>
              <a:t> </a:t>
            </a:r>
            <a:r>
              <a:rPr lang="en-US" dirty="0" err="1"/>
              <a:t>Liidu</a:t>
            </a:r>
            <a:r>
              <a:rPr lang="en-US" dirty="0"/>
              <a:t> </a:t>
            </a:r>
            <a:r>
              <a:rPr lang="en-US" dirty="0" err="1"/>
              <a:t>eelarvest</a:t>
            </a:r>
            <a:r>
              <a:rPr lang="en-US" dirty="0"/>
              <a:t> </a:t>
            </a:r>
            <a:r>
              <a:rPr lang="en-US" dirty="0" err="1"/>
              <a:t>toetamist</a:t>
            </a:r>
            <a:r>
              <a:rPr lang="en-US" dirty="0"/>
              <a:t> </a:t>
            </a:r>
            <a:r>
              <a:rPr lang="en-US" dirty="0" err="1"/>
              <a:t>vajavad</a:t>
            </a:r>
            <a:r>
              <a:rPr lang="en-US" dirty="0"/>
              <a:t> </a:t>
            </a:r>
            <a:r>
              <a:rPr lang="en-US" dirty="0" err="1"/>
              <a:t>valdkonnad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1971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Euroopa</a:t>
            </a:r>
            <a:r>
              <a:rPr lang="en-US" dirty="0"/>
              <a:t> </a:t>
            </a:r>
            <a:r>
              <a:rPr lang="en-US" dirty="0" err="1"/>
              <a:t>Liidu</a:t>
            </a:r>
            <a:r>
              <a:rPr lang="en-US" dirty="0"/>
              <a:t> </a:t>
            </a:r>
            <a:r>
              <a:rPr lang="en-US" dirty="0" err="1"/>
              <a:t>eelarvest</a:t>
            </a:r>
            <a:r>
              <a:rPr lang="en-US" dirty="0"/>
              <a:t> </a:t>
            </a:r>
            <a:r>
              <a:rPr lang="en-US" dirty="0" err="1"/>
              <a:t>toetamist</a:t>
            </a:r>
            <a:r>
              <a:rPr lang="en-US" dirty="0"/>
              <a:t> </a:t>
            </a:r>
            <a:r>
              <a:rPr lang="en-US" dirty="0" err="1"/>
              <a:t>vajavad</a:t>
            </a:r>
            <a:r>
              <a:rPr lang="en-US" dirty="0"/>
              <a:t> </a:t>
            </a:r>
            <a:r>
              <a:rPr lang="en-US" dirty="0" err="1"/>
              <a:t>valdkonnad</a:t>
            </a:r>
            <a:endParaRPr lang="en-US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758506B9-0268-C54E-906D-8AD8BC96BE0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Kogujaotus</a:t>
            </a:r>
            <a:r>
              <a:rPr lang="en-US" dirty="0"/>
              <a:t> ja </a:t>
            </a:r>
            <a:r>
              <a:rPr lang="en-US" dirty="0" err="1"/>
              <a:t>ajaline</a:t>
            </a:r>
            <a:r>
              <a:rPr lang="en-US" dirty="0"/>
              <a:t> </a:t>
            </a:r>
            <a:r>
              <a:rPr lang="en-US" dirty="0" err="1"/>
              <a:t>võrdlus</a:t>
            </a:r>
            <a:r>
              <a:rPr lang="en-US" dirty="0"/>
              <a:t> </a:t>
            </a:r>
            <a:r>
              <a:rPr lang="en-US" dirty="0" err="1"/>
              <a:t>kokku</a:t>
            </a:r>
            <a:endParaRPr lang="en-US" dirty="0"/>
          </a:p>
        </p:txBody>
      </p:sp>
      <p:pic>
        <p:nvPicPr>
          <p:cNvPr id="20" name="Sisu kohatäide 19">
            <a:extLst>
              <a:ext uri="{FF2B5EF4-FFF2-40B4-BE49-F238E27FC236}">
                <a16:creationId xmlns:a16="http://schemas.microsoft.com/office/drawing/2014/main" id="{2F0B56AA-AC88-C228-B41A-DA82888F7D7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31226" y="1498600"/>
            <a:ext cx="4801973" cy="4886325"/>
          </a:xfrm>
          <a:prstGeom prst="rect">
            <a:avLst/>
          </a:prstGeom>
        </p:spPr>
      </p:pic>
      <p:pic>
        <p:nvPicPr>
          <p:cNvPr id="26" name="Sisu kohatäide 25">
            <a:extLst>
              <a:ext uri="{FF2B5EF4-FFF2-40B4-BE49-F238E27FC236}">
                <a16:creationId xmlns:a16="http://schemas.microsoft.com/office/drawing/2014/main" id="{D02B4720-84A5-47B4-424A-5CD89C4C84E0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6523145" y="1498600"/>
            <a:ext cx="4801973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531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9E919F-B56C-AA42-A003-946FCAA080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dirty="0"/>
              <a:t>Eesti elanikest 4</a:t>
            </a:r>
            <a:r>
              <a:rPr lang="en-US" dirty="0"/>
              <a:t>8</a:t>
            </a:r>
            <a:r>
              <a:rPr lang="et-EE" dirty="0"/>
              <a:t>% hindas, et on Eesti eesmärkide ja huvidega Euroopa Liidus kursis (5% väga ja 43% pigem kursis), 43% pidasid end nendega kursis mitte olevaiks (3</a:t>
            </a:r>
            <a:r>
              <a:rPr lang="en-US" dirty="0"/>
              <a:t>4</a:t>
            </a:r>
            <a:r>
              <a:rPr lang="et-EE" dirty="0"/>
              <a:t>% pigem ja 10% üldse ei ole kursis). 4% ei tunne selle teema vastu huvi ning 5%-l puudus selge seisukoht. </a:t>
            </a:r>
          </a:p>
          <a:p>
            <a:r>
              <a:rPr lang="et-EE" dirty="0"/>
              <a:t>Võrreldes möödunud aastaga on olukord muutunud</a:t>
            </a:r>
            <a:r>
              <a:rPr lang="en-US" dirty="0"/>
              <a:t> </a:t>
            </a:r>
            <a:r>
              <a:rPr lang="et-EE" dirty="0"/>
              <a:t>– pärast mitmeaastast langustrendi on kursisolek kasvanud +10% (Slaid 31). </a:t>
            </a:r>
          </a:p>
          <a:p>
            <a:r>
              <a:rPr lang="et-EE" dirty="0"/>
              <a:t>Eesti eesmärkide ja huvidega Euroopa Liidus on keskmisest sagedamini kursis mehed (51%), keskealised ja vanemad (53%–64%), kõrgharidusega (62%) ning keskmise ja suurema sissetulekuga elanikud (51%–52%); teistest halvemini on nendega kursis aga 15–44aastased (35-39%%) ja madalama haridustasemega (32%) elanikud (Slaid 32).</a:t>
            </a:r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endParaRPr lang="et-E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208F54-00C8-7643-B13C-DB5D78774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/>
              <a:t>Teadlikkus</a:t>
            </a:r>
            <a:r>
              <a:rPr lang="en-US" sz="2800" dirty="0"/>
              <a:t> </a:t>
            </a:r>
            <a:r>
              <a:rPr lang="en-US" sz="2800" dirty="0" err="1"/>
              <a:t>Eesti</a:t>
            </a:r>
            <a:r>
              <a:rPr lang="en-US" sz="2800" dirty="0"/>
              <a:t> </a:t>
            </a:r>
            <a:r>
              <a:rPr lang="en-US" sz="2800" dirty="0" err="1"/>
              <a:t>eesmärkidest</a:t>
            </a:r>
            <a:r>
              <a:rPr lang="en-US" sz="2800" dirty="0"/>
              <a:t> ja </a:t>
            </a:r>
            <a:r>
              <a:rPr lang="en-US" sz="2800" dirty="0" err="1"/>
              <a:t>huvidest</a:t>
            </a:r>
            <a:r>
              <a:rPr lang="en-US" sz="2800" dirty="0"/>
              <a:t> </a:t>
            </a:r>
            <a:r>
              <a:rPr lang="en-US" sz="2800" dirty="0" err="1"/>
              <a:t>Euroopa</a:t>
            </a:r>
            <a:r>
              <a:rPr lang="en-US" sz="2800" dirty="0"/>
              <a:t> </a:t>
            </a:r>
            <a:r>
              <a:rPr lang="en-US" sz="2800" dirty="0" err="1"/>
              <a:t>Liidus</a:t>
            </a:r>
            <a:endParaRPr lang="et-EE" sz="28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93CC70F-4F27-3B4D-9248-367DB553D619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Kokkuvõte</a:t>
            </a:r>
            <a:r>
              <a:rPr lang="en-US" dirty="0"/>
              <a:t> (</a:t>
            </a:r>
            <a:r>
              <a:rPr lang="en-US" dirty="0" err="1"/>
              <a:t>Slaidid</a:t>
            </a:r>
            <a:r>
              <a:rPr lang="en-US" dirty="0"/>
              <a:t> 31-32)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0200514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/>
              <a:t>Teadlikkus</a:t>
            </a:r>
            <a:r>
              <a:rPr lang="en-US" sz="2800" dirty="0"/>
              <a:t> </a:t>
            </a:r>
            <a:r>
              <a:rPr lang="en-US" sz="2800" dirty="0" err="1"/>
              <a:t>Eesti</a:t>
            </a:r>
            <a:r>
              <a:rPr lang="en-US" sz="2800" dirty="0"/>
              <a:t> </a:t>
            </a:r>
            <a:r>
              <a:rPr lang="en-US" sz="2800" dirty="0" err="1"/>
              <a:t>eesmärkidest</a:t>
            </a:r>
            <a:r>
              <a:rPr lang="en-US" sz="2800" dirty="0"/>
              <a:t> ja </a:t>
            </a:r>
            <a:r>
              <a:rPr lang="en-US" sz="2800" dirty="0" err="1"/>
              <a:t>huvidest</a:t>
            </a:r>
            <a:r>
              <a:rPr lang="en-US" sz="2800" dirty="0"/>
              <a:t> </a:t>
            </a:r>
            <a:r>
              <a:rPr lang="en-US" sz="2800" dirty="0" err="1"/>
              <a:t>Euroopa</a:t>
            </a:r>
            <a:r>
              <a:rPr lang="en-US" sz="2800" dirty="0"/>
              <a:t> </a:t>
            </a:r>
            <a:r>
              <a:rPr lang="en-US" sz="2800" dirty="0" err="1"/>
              <a:t>Liidus</a:t>
            </a:r>
            <a:endParaRPr lang="en-US" sz="2800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9050D01C-7488-BB41-A0A4-31799C7F715D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Kogujaotus</a:t>
            </a:r>
            <a:r>
              <a:rPr lang="en-US" dirty="0"/>
              <a:t> ja </a:t>
            </a:r>
            <a:r>
              <a:rPr lang="en-US" dirty="0" err="1"/>
              <a:t>ajaline</a:t>
            </a:r>
            <a:r>
              <a:rPr lang="en-US" dirty="0"/>
              <a:t> </a:t>
            </a:r>
            <a:r>
              <a:rPr lang="en-US" dirty="0" err="1"/>
              <a:t>võrdlus</a:t>
            </a:r>
            <a:r>
              <a:rPr lang="en-US" dirty="0"/>
              <a:t> </a:t>
            </a:r>
            <a:r>
              <a:rPr lang="en-US" dirty="0" err="1"/>
              <a:t>kokku</a:t>
            </a:r>
            <a:endParaRPr lang="en-US" dirty="0"/>
          </a:p>
          <a:p>
            <a:endParaRPr lang="et-EE" dirty="0"/>
          </a:p>
        </p:txBody>
      </p:sp>
      <p:pic>
        <p:nvPicPr>
          <p:cNvPr id="5" name="Sisu kohatäide 4">
            <a:extLst>
              <a:ext uri="{FF2B5EF4-FFF2-40B4-BE49-F238E27FC236}">
                <a16:creationId xmlns:a16="http://schemas.microsoft.com/office/drawing/2014/main" id="{D449A1F8-81C8-1BAF-BEB0-D9986233E8A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14939" y="1509247"/>
            <a:ext cx="4834547" cy="4865030"/>
          </a:xfrm>
          <a:prstGeom prst="rect">
            <a:avLst/>
          </a:prstGeom>
        </p:spPr>
      </p:pic>
      <p:pic>
        <p:nvPicPr>
          <p:cNvPr id="14" name="Sisu kohatäide 13">
            <a:extLst>
              <a:ext uri="{FF2B5EF4-FFF2-40B4-BE49-F238E27FC236}">
                <a16:creationId xmlns:a16="http://schemas.microsoft.com/office/drawing/2014/main" id="{769AD312-8310-6EDE-1C29-971A5BC14D50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4"/>
          <a:stretch>
            <a:fillRect/>
          </a:stretch>
        </p:blipFill>
        <p:spPr>
          <a:xfrm>
            <a:off x="6494463" y="1506020"/>
            <a:ext cx="4859337" cy="487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590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u kohatäide 5">
            <a:extLst>
              <a:ext uri="{FF2B5EF4-FFF2-40B4-BE49-F238E27FC236}">
                <a16:creationId xmlns:a16="http://schemas.microsoft.com/office/drawing/2014/main" id="{ADBBAD2A-4BCB-5990-1115-5C8032BDF81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14939" y="1512296"/>
            <a:ext cx="4834547" cy="4858933"/>
          </a:xfrm>
          <a:prstGeom prst="rect">
            <a:avLst/>
          </a:prstGeom>
        </p:spPr>
      </p:pic>
      <p:pic>
        <p:nvPicPr>
          <p:cNvPr id="11" name="Sisu kohatäide 10">
            <a:extLst>
              <a:ext uri="{FF2B5EF4-FFF2-40B4-BE49-F238E27FC236}">
                <a16:creationId xmlns:a16="http://schemas.microsoft.com/office/drawing/2014/main" id="{207E0806-E74C-F934-7068-CECB9FB30708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4"/>
          <a:stretch>
            <a:fillRect/>
          </a:stretch>
        </p:blipFill>
        <p:spPr>
          <a:xfrm>
            <a:off x="6509906" y="1512296"/>
            <a:ext cx="4828450" cy="485893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/>
              <a:t>Teadlikkus</a:t>
            </a:r>
            <a:r>
              <a:rPr lang="en-US" sz="2800" dirty="0"/>
              <a:t> </a:t>
            </a:r>
            <a:r>
              <a:rPr lang="en-US" sz="2800" dirty="0" err="1"/>
              <a:t>Eesti</a:t>
            </a:r>
            <a:r>
              <a:rPr lang="en-US" sz="2800" dirty="0"/>
              <a:t> </a:t>
            </a:r>
            <a:r>
              <a:rPr lang="en-US" sz="2800" dirty="0" err="1"/>
              <a:t>eesmärkidest</a:t>
            </a:r>
            <a:r>
              <a:rPr lang="en-US" sz="2800" dirty="0"/>
              <a:t> ja </a:t>
            </a:r>
            <a:r>
              <a:rPr lang="en-US" sz="2800" dirty="0" err="1"/>
              <a:t>huvidest</a:t>
            </a:r>
            <a:r>
              <a:rPr lang="en-US" sz="2800" dirty="0"/>
              <a:t> </a:t>
            </a:r>
            <a:r>
              <a:rPr lang="en-US" sz="2800" dirty="0" err="1"/>
              <a:t>Euroopa</a:t>
            </a:r>
            <a:r>
              <a:rPr lang="en-US" sz="2800" dirty="0"/>
              <a:t> </a:t>
            </a:r>
            <a:r>
              <a:rPr lang="en-US" sz="2800" dirty="0" err="1"/>
              <a:t>Liidus</a:t>
            </a:r>
            <a:endParaRPr lang="en-US" sz="2800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9050D01C-7488-BB41-A0A4-31799C7F715D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Kogujaotus</a:t>
            </a:r>
            <a:r>
              <a:rPr lang="en-US" dirty="0"/>
              <a:t> </a:t>
            </a:r>
            <a:r>
              <a:rPr lang="en-US" dirty="0" err="1"/>
              <a:t>taustatunnuste</a:t>
            </a:r>
            <a:r>
              <a:rPr lang="en-US" dirty="0"/>
              <a:t> </a:t>
            </a:r>
            <a:r>
              <a:rPr lang="en-US" dirty="0" err="1"/>
              <a:t>lõikes</a:t>
            </a:r>
            <a:endParaRPr lang="en-US" dirty="0"/>
          </a:p>
          <a:p>
            <a:endParaRPr lang="et-EE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F897BA5-DC1F-4748-9205-D058ED41D4E0}"/>
              </a:ext>
            </a:extLst>
          </p:cNvPr>
          <p:cNvCxnSpPr>
            <a:cxnSpLocks/>
          </p:cNvCxnSpPr>
          <p:nvPr/>
        </p:nvCxnSpPr>
        <p:spPr>
          <a:xfrm>
            <a:off x="4271669" y="2468880"/>
            <a:ext cx="0" cy="3812857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B00B65B-A7B3-5E48-A1B8-BCB3B98E554B}"/>
              </a:ext>
            </a:extLst>
          </p:cNvPr>
          <p:cNvCxnSpPr>
            <a:cxnSpLocks/>
          </p:cNvCxnSpPr>
          <p:nvPr/>
        </p:nvCxnSpPr>
        <p:spPr>
          <a:xfrm>
            <a:off x="9597564" y="2540508"/>
            <a:ext cx="0" cy="3830721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0396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806CB66-A043-454C-B6A5-AF21A35F6B0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dirty="0"/>
              <a:t>Eesti tegevust Euroopa Liidus hindab edukaks 66% Eesti elanikest (10% väga ning 56% pigem edukaks) ning ebaedukaks 23% (18% pigem ning 5% väga ebaedukaks). 10% ei osanud hinnangut anda. </a:t>
            </a:r>
          </a:p>
          <a:p>
            <a:r>
              <a:rPr lang="et-EE" dirty="0"/>
              <a:t>Kui alates 201</a:t>
            </a:r>
            <a:r>
              <a:rPr lang="en-US" dirty="0"/>
              <a:t>7</a:t>
            </a:r>
            <a:r>
              <a:rPr lang="et-EE" dirty="0"/>
              <a:t>. aastast püsis nende inimeste osakaal, kes hindasid Eesti tegevust Euroopa Liidus edukaks,</a:t>
            </a:r>
            <a:r>
              <a:rPr lang="en-US" dirty="0"/>
              <a:t> </a:t>
            </a:r>
            <a:r>
              <a:rPr lang="en-US" dirty="0" err="1"/>
              <a:t>üsna</a:t>
            </a:r>
            <a:r>
              <a:rPr lang="en-US" dirty="0"/>
              <a:t> </a:t>
            </a:r>
            <a:r>
              <a:rPr lang="en-US" dirty="0" err="1"/>
              <a:t>samal</a:t>
            </a:r>
            <a:r>
              <a:rPr lang="en-US" dirty="0"/>
              <a:t> </a:t>
            </a:r>
            <a:r>
              <a:rPr lang="en-US" dirty="0" err="1"/>
              <a:t>tasemel</a:t>
            </a:r>
            <a:r>
              <a:rPr lang="en-US" dirty="0"/>
              <a:t> </a:t>
            </a:r>
            <a:r>
              <a:rPr lang="et-EE" dirty="0"/>
              <a:t>(</a:t>
            </a:r>
            <a:r>
              <a:rPr lang="en-US" dirty="0" err="1"/>
              <a:t>vahemikus</a:t>
            </a:r>
            <a:r>
              <a:rPr lang="en-US" dirty="0"/>
              <a:t> 56</a:t>
            </a:r>
            <a:r>
              <a:rPr lang="et-EE" dirty="0"/>
              <a:t>–</a:t>
            </a:r>
            <a:r>
              <a:rPr lang="en-US" dirty="0"/>
              <a:t>61%), </a:t>
            </a:r>
            <a:r>
              <a:rPr lang="et-EE" dirty="0"/>
              <a:t>siis viimase aastaga on toimunud positiivse vastuse suurem tõus (+8%). Ebaedukaks pidavate vastajate osakaalus suurt muutust ei ole, küll aga on vähenenud arvamust mitte väljendanud inimeste</a:t>
            </a:r>
            <a:r>
              <a:rPr lang="en-US" dirty="0"/>
              <a:t> </a:t>
            </a:r>
            <a:r>
              <a:rPr lang="et-EE" dirty="0"/>
              <a:t>osa (-7%)(Slaid 34)</a:t>
            </a:r>
            <a:r>
              <a:rPr lang="en-US" dirty="0"/>
              <a:t>.</a:t>
            </a:r>
            <a:endParaRPr lang="et-EE" dirty="0"/>
          </a:p>
          <a:p>
            <a:r>
              <a:rPr lang="et-EE" dirty="0"/>
              <a:t>Keskmisest sagedamini hindavad Eesti tegevust Euroopa Liidus edukaks endiselt kuni 29aastased</a:t>
            </a:r>
            <a:r>
              <a:rPr lang="en-US" dirty="0"/>
              <a:t> </a:t>
            </a:r>
            <a:r>
              <a:rPr lang="et-EE" dirty="0"/>
              <a:t>ja üle 74aastased</a:t>
            </a:r>
            <a:r>
              <a:rPr lang="en-US" dirty="0"/>
              <a:t> (</a:t>
            </a:r>
            <a:r>
              <a:rPr lang="et-EE" dirty="0"/>
              <a:t>mõlemad 77</a:t>
            </a:r>
            <a:r>
              <a:rPr lang="en-US" dirty="0"/>
              <a:t>%)</a:t>
            </a:r>
            <a:r>
              <a:rPr lang="et-EE" dirty="0"/>
              <a:t>, eestlased</a:t>
            </a:r>
            <a:r>
              <a:rPr lang="en-US" dirty="0"/>
              <a:t> (</a:t>
            </a:r>
            <a:r>
              <a:rPr lang="et-EE" dirty="0"/>
              <a:t>7</a:t>
            </a:r>
            <a:r>
              <a:rPr lang="en-US" dirty="0"/>
              <a:t>7%)</a:t>
            </a:r>
            <a:r>
              <a:rPr lang="et-EE" dirty="0"/>
              <a:t>. Ka tänavu kehtib tendents, et mida kõrgemasse sissetulekugruppi kuulutakse, seda edukamaks Eesti tegevust Euroopa Liidus hinnatakse (Slaid 35).</a:t>
            </a:r>
          </a:p>
          <a:p>
            <a:r>
              <a:rPr lang="et-EE" dirty="0"/>
              <a:t>Keskmisest negatiivsema hinnangu Eesti tegevusele Euroopa Liidus andsid </a:t>
            </a:r>
            <a:r>
              <a:rPr lang="en-US" dirty="0"/>
              <a:t>5</a:t>
            </a:r>
            <a:r>
              <a:rPr lang="et-EE" dirty="0"/>
              <a:t>0–64aastased. </a:t>
            </a:r>
          </a:p>
          <a:p>
            <a:r>
              <a:rPr lang="et-EE" dirty="0"/>
              <a:t>Suur lõhe on eestlaste ja mitte-eestlaste (77% </a:t>
            </a:r>
            <a:r>
              <a:rPr lang="et-EE" i="1" dirty="0"/>
              <a:t>vs</a:t>
            </a:r>
            <a:r>
              <a:rPr lang="et-EE" dirty="0"/>
              <a:t> 45%) ning Eesti kodakondsuseta (43%) elanike suhtumise vahel. Regiooniti tuli madalaim tulemus Kirde-Eestist (45%). Peab nentima, et mitte-eestlaste ja EV kodakondsuseta vastajate seas ei osanud suur osa vastust anda (vast. 17% ja 25%).</a:t>
            </a:r>
          </a:p>
          <a:p>
            <a:endParaRPr lang="et-EE" dirty="0"/>
          </a:p>
          <a:p>
            <a:pPr marL="0" indent="0">
              <a:buNone/>
            </a:pPr>
            <a:endParaRPr lang="et-E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17AE47F-20DA-4148-B511-D1DEDFDA6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Hinnang</a:t>
            </a:r>
            <a:r>
              <a:rPr lang="en-US" dirty="0"/>
              <a:t> </a:t>
            </a:r>
            <a:r>
              <a:rPr lang="en-US" dirty="0" err="1"/>
              <a:t>Eesti</a:t>
            </a:r>
            <a:r>
              <a:rPr lang="en-US" dirty="0"/>
              <a:t> </a:t>
            </a:r>
            <a:r>
              <a:rPr lang="en-US" dirty="0" err="1"/>
              <a:t>tegevusele</a:t>
            </a:r>
            <a:r>
              <a:rPr lang="en-US" dirty="0"/>
              <a:t> </a:t>
            </a:r>
            <a:r>
              <a:rPr lang="en-US" dirty="0" err="1"/>
              <a:t>Euroopa</a:t>
            </a:r>
            <a:r>
              <a:rPr lang="en-US" dirty="0"/>
              <a:t> </a:t>
            </a:r>
            <a:r>
              <a:rPr lang="en-US" dirty="0" err="1"/>
              <a:t>Liidus</a:t>
            </a:r>
            <a:endParaRPr lang="et-E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824215A-7E07-A643-BF3F-A0F3E6253F82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Kokkuvõte</a:t>
            </a:r>
            <a:r>
              <a:rPr lang="en-US" dirty="0"/>
              <a:t> (</a:t>
            </a:r>
            <a:r>
              <a:rPr lang="en-US" dirty="0" err="1"/>
              <a:t>Slaidid</a:t>
            </a:r>
            <a:r>
              <a:rPr lang="en-US" dirty="0"/>
              <a:t> 34-35)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0165620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Hinnang</a:t>
            </a:r>
            <a:r>
              <a:rPr lang="en-US" dirty="0"/>
              <a:t> </a:t>
            </a:r>
            <a:r>
              <a:rPr lang="en-US" dirty="0" err="1"/>
              <a:t>Eesti</a:t>
            </a:r>
            <a:r>
              <a:rPr lang="en-US" dirty="0"/>
              <a:t> </a:t>
            </a:r>
            <a:r>
              <a:rPr lang="en-US" dirty="0" err="1"/>
              <a:t>tegevusele</a:t>
            </a:r>
            <a:r>
              <a:rPr lang="en-US" dirty="0"/>
              <a:t> </a:t>
            </a:r>
            <a:r>
              <a:rPr lang="en-US" dirty="0" err="1"/>
              <a:t>Euroopa</a:t>
            </a:r>
            <a:r>
              <a:rPr lang="en-US" dirty="0"/>
              <a:t> </a:t>
            </a:r>
            <a:r>
              <a:rPr lang="en-US" dirty="0" err="1"/>
              <a:t>Liidus</a:t>
            </a:r>
            <a:endParaRPr lang="en-US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9050D01C-7488-BB41-A0A4-31799C7F715D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Kogujaotus</a:t>
            </a:r>
            <a:r>
              <a:rPr lang="en-US" dirty="0"/>
              <a:t> ja </a:t>
            </a:r>
            <a:r>
              <a:rPr lang="en-US" dirty="0" err="1"/>
              <a:t>ajaline</a:t>
            </a:r>
            <a:r>
              <a:rPr lang="en-US" dirty="0"/>
              <a:t> </a:t>
            </a:r>
            <a:r>
              <a:rPr lang="en-US" dirty="0" err="1"/>
              <a:t>võrdlus</a:t>
            </a:r>
            <a:r>
              <a:rPr lang="en-US" dirty="0"/>
              <a:t> </a:t>
            </a:r>
            <a:r>
              <a:rPr lang="en-US" dirty="0" err="1"/>
              <a:t>kokku</a:t>
            </a:r>
            <a:endParaRPr lang="en-US" dirty="0"/>
          </a:p>
          <a:p>
            <a:endParaRPr lang="et-EE" dirty="0"/>
          </a:p>
        </p:txBody>
      </p:sp>
      <p:pic>
        <p:nvPicPr>
          <p:cNvPr id="10" name="Sisu kohatäide 9">
            <a:extLst>
              <a:ext uri="{FF2B5EF4-FFF2-40B4-BE49-F238E27FC236}">
                <a16:creationId xmlns:a16="http://schemas.microsoft.com/office/drawing/2014/main" id="{622F5609-5B66-4B2C-2797-4F15191C5C8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66215" y="1498600"/>
            <a:ext cx="4531994" cy="4886325"/>
          </a:xfrm>
          <a:prstGeom prst="rect">
            <a:avLst/>
          </a:prstGeom>
        </p:spPr>
      </p:pic>
      <p:pic>
        <p:nvPicPr>
          <p:cNvPr id="11" name="Sisu kohatäide 10">
            <a:extLst>
              <a:ext uri="{FF2B5EF4-FFF2-40B4-BE49-F238E27FC236}">
                <a16:creationId xmlns:a16="http://schemas.microsoft.com/office/drawing/2014/main" id="{118A5BA9-6031-065A-72B6-C1F1E4139F52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4"/>
          <a:stretch>
            <a:fillRect/>
          </a:stretch>
        </p:blipFill>
        <p:spPr>
          <a:xfrm>
            <a:off x="6648776" y="1498600"/>
            <a:ext cx="455071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5714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isu kohatäide 10">
            <a:extLst>
              <a:ext uri="{FF2B5EF4-FFF2-40B4-BE49-F238E27FC236}">
                <a16:creationId xmlns:a16="http://schemas.microsoft.com/office/drawing/2014/main" id="{804FEEE5-9A3E-91A6-FA5A-B2D2A5699031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6509906" y="1512296"/>
            <a:ext cx="4828450" cy="4858933"/>
          </a:xfrm>
          <a:prstGeom prst="rect">
            <a:avLst/>
          </a:prstGeom>
        </p:spPr>
      </p:pic>
      <p:pic>
        <p:nvPicPr>
          <p:cNvPr id="8" name="Sisu kohatäide 7">
            <a:extLst>
              <a:ext uri="{FF2B5EF4-FFF2-40B4-BE49-F238E27FC236}">
                <a16:creationId xmlns:a16="http://schemas.microsoft.com/office/drawing/2014/main" id="{2CDDFBE9-D9D7-9CA9-D509-C88AFABD26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314939" y="1512296"/>
            <a:ext cx="4834547" cy="485893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Hinnang</a:t>
            </a:r>
            <a:r>
              <a:rPr lang="en-US" dirty="0"/>
              <a:t> </a:t>
            </a:r>
            <a:r>
              <a:rPr lang="en-US" dirty="0" err="1"/>
              <a:t>Eesti</a:t>
            </a:r>
            <a:r>
              <a:rPr lang="en-US" dirty="0"/>
              <a:t> </a:t>
            </a:r>
            <a:r>
              <a:rPr lang="en-US" dirty="0" err="1"/>
              <a:t>tegevusele</a:t>
            </a:r>
            <a:r>
              <a:rPr lang="en-US" dirty="0"/>
              <a:t> </a:t>
            </a:r>
            <a:r>
              <a:rPr lang="en-US" dirty="0" err="1"/>
              <a:t>Euroopa</a:t>
            </a:r>
            <a:r>
              <a:rPr lang="en-US" dirty="0"/>
              <a:t> </a:t>
            </a:r>
            <a:r>
              <a:rPr lang="en-US" dirty="0" err="1"/>
              <a:t>Liidus</a:t>
            </a:r>
            <a:endParaRPr lang="en-US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9050D01C-7488-BB41-A0A4-31799C7F715D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Kogujaotus</a:t>
            </a:r>
            <a:r>
              <a:rPr lang="en-US" dirty="0"/>
              <a:t> </a:t>
            </a:r>
            <a:r>
              <a:rPr lang="en-US" dirty="0" err="1"/>
              <a:t>taustatunnuste</a:t>
            </a:r>
            <a:r>
              <a:rPr lang="en-US" dirty="0"/>
              <a:t> </a:t>
            </a:r>
            <a:r>
              <a:rPr lang="en-US" dirty="0" err="1"/>
              <a:t>lõikes</a:t>
            </a:r>
            <a:endParaRPr lang="en-US" dirty="0"/>
          </a:p>
          <a:p>
            <a:endParaRPr lang="et-EE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AD8F51D-455B-C940-9E3B-AE1A7B36EC88}"/>
              </a:ext>
            </a:extLst>
          </p:cNvPr>
          <p:cNvCxnSpPr/>
          <p:nvPr/>
        </p:nvCxnSpPr>
        <p:spPr>
          <a:xfrm>
            <a:off x="4823420" y="2328863"/>
            <a:ext cx="0" cy="3786187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D5FF1D1-ACB5-D34D-8A5B-E9FC26CE45B9}"/>
              </a:ext>
            </a:extLst>
          </p:cNvPr>
          <p:cNvCxnSpPr/>
          <p:nvPr/>
        </p:nvCxnSpPr>
        <p:spPr>
          <a:xfrm>
            <a:off x="10105045" y="2328863"/>
            <a:ext cx="0" cy="3786187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0742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E964C2-4488-7F4F-8149-27B88B3E409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dirty="0"/>
              <a:t>Väitega, et Eesti liikmelisust Euroopa Liidus:</a:t>
            </a:r>
          </a:p>
          <a:p>
            <a:pPr lvl="1"/>
            <a:r>
              <a:rPr lang="et-EE" dirty="0">
                <a:solidFill>
                  <a:schemeClr val="accent1"/>
                </a:solidFill>
              </a:rPr>
              <a:t>on üldkokkuvõttes toonud Eestile head, nõustus kokku 84% </a:t>
            </a:r>
            <a:r>
              <a:rPr lang="et-EE" dirty="0"/>
              <a:t>elanikest, sh kindlasti nõustus 43%</a:t>
            </a:r>
            <a:r>
              <a:rPr lang="en-US" dirty="0"/>
              <a:t>;</a:t>
            </a:r>
          </a:p>
          <a:p>
            <a:pPr lvl="1"/>
            <a:r>
              <a:rPr lang="et-EE" dirty="0">
                <a:solidFill>
                  <a:schemeClr val="accent1"/>
                </a:solidFill>
              </a:rPr>
              <a:t>on suurendanud vastaja ja tema lähedaste heaolu, nõustus kokku 69% </a:t>
            </a:r>
            <a:r>
              <a:rPr lang="et-EE" dirty="0"/>
              <a:t>elanikest, sh kindlasti nõustus 27%</a:t>
            </a:r>
            <a:r>
              <a:rPr lang="en-US" dirty="0"/>
              <a:t>;</a:t>
            </a:r>
            <a:endParaRPr lang="et-EE" dirty="0"/>
          </a:p>
          <a:p>
            <a:pPr lvl="1"/>
            <a:r>
              <a:rPr lang="fi-FI" dirty="0">
                <a:solidFill>
                  <a:schemeClr val="accent1"/>
                </a:solidFill>
              </a:rPr>
              <a:t>on aidanud Venemaa agressioonist Ukrainas põhjustatud kriisiga Euroopas paremini hakkama saada</a:t>
            </a:r>
            <a:r>
              <a:rPr lang="et-EE" dirty="0">
                <a:solidFill>
                  <a:schemeClr val="accent1"/>
                </a:solidFill>
              </a:rPr>
              <a:t>, nõustus kokku 64% </a:t>
            </a:r>
            <a:r>
              <a:rPr lang="et-EE" dirty="0"/>
              <a:t>elanikest, sh kindlasti nõustus 27%.</a:t>
            </a:r>
          </a:p>
          <a:p>
            <a:r>
              <a:rPr lang="et-EE" dirty="0"/>
              <a:t>Kõigi väidetega </a:t>
            </a:r>
            <a:r>
              <a:rPr lang="et-EE" dirty="0" err="1"/>
              <a:t>nõustujate</a:t>
            </a:r>
            <a:r>
              <a:rPr lang="et-EE" dirty="0"/>
              <a:t> seas on taas keskmisest enam ühelt poolt nooremaid (kuni 29aastaseid) ja teisalt vanemaid (üle 74aastaseid) elanikke, samuti kõrgharidusega ja kõrgematesse sissetulekugruppidesse </a:t>
            </a:r>
            <a:r>
              <a:rPr lang="et-EE" dirty="0" err="1"/>
              <a:t>kuulujaid</a:t>
            </a:r>
            <a:r>
              <a:rPr lang="et-EE" dirty="0"/>
              <a:t>.</a:t>
            </a:r>
          </a:p>
          <a:p>
            <a:r>
              <a:rPr lang="et-EE" dirty="0"/>
              <a:t>Põhiline arvamuste lahknemine ilmneb taas rahvuslikul pinnal ja ka sissetulekutega. Kui kahe esimese väite puhul on siiski üle poole mitte-eestlastest positiivsel seisukohal (vast. 70% ja 52%), siis agressiooniga seotud kriisiga toimetuleku osas on nõus vaid 29%, vastu 52% mitte-eestlastest. Ligi viiendik (19%) oma suhtumist ei väljendanud. Madalaima sissetulekuga (neto kuni 500 eurot pereliikme kohta kuus) vastajate seas on keskmisest palju suurem osakaal neil, kes ei ole nõus, et </a:t>
            </a:r>
            <a:r>
              <a:rPr lang="et-EE" dirty="0" err="1"/>
              <a:t>liikmesus</a:t>
            </a:r>
            <a:r>
              <a:rPr lang="et-EE" dirty="0"/>
              <a:t> </a:t>
            </a:r>
            <a:r>
              <a:rPr lang="et-EE" dirty="0" err="1"/>
              <a:t>EL-s</a:t>
            </a:r>
            <a:r>
              <a:rPr lang="et-EE" dirty="0"/>
              <a:t> on aidanud toime tulla kriisiga Euroopas (nõus 49%, ei ole nõus 41%) ja ka neil, kellel või kelle lähedastel on suurenenud heaolu (nõus 50%, ei ole nõus 40%).</a:t>
            </a:r>
          </a:p>
          <a:p>
            <a:r>
              <a:rPr lang="et-EE" dirty="0"/>
              <a:t>Võrreldes varasemaga on 2 esimese väitega nõustumine kasvanud, eriti arvamus, et kuuluvus on suurendanud vastaja ja tema lähedaste heaolu (+8%). Väide agressioonist põhjustatud kriisiga toimetulekust on uuringus esmakordselt.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Euroopa</a:t>
            </a:r>
            <a:r>
              <a:rPr lang="en-US" dirty="0"/>
              <a:t> </a:t>
            </a:r>
            <a:r>
              <a:rPr lang="en-US" dirty="0" err="1"/>
              <a:t>Liitu</a:t>
            </a:r>
            <a:r>
              <a:rPr lang="en-US" dirty="0"/>
              <a:t> </a:t>
            </a:r>
            <a:r>
              <a:rPr lang="en-US" dirty="0" err="1"/>
              <a:t>kuulmise</a:t>
            </a:r>
            <a:r>
              <a:rPr lang="en-US" dirty="0"/>
              <a:t> </a:t>
            </a:r>
            <a:r>
              <a:rPr lang="en-US" dirty="0" err="1"/>
              <a:t>mõju</a:t>
            </a:r>
            <a:r>
              <a:rPr lang="en-US" dirty="0"/>
              <a:t> </a:t>
            </a:r>
            <a:r>
              <a:rPr lang="en-US" dirty="0" err="1"/>
              <a:t>Eestile</a:t>
            </a:r>
            <a:endParaRPr lang="en-US" dirty="0"/>
          </a:p>
        </p:txBody>
      </p:sp>
      <p:sp>
        <p:nvSpPr>
          <p:cNvPr id="11" name="Subtitle 3">
            <a:extLst>
              <a:ext uri="{FF2B5EF4-FFF2-40B4-BE49-F238E27FC236}">
                <a16:creationId xmlns:a16="http://schemas.microsoft.com/office/drawing/2014/main" id="{7EF00822-E5D7-8046-9B32-2D467E306698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Kokkuvõte</a:t>
            </a:r>
            <a:r>
              <a:rPr lang="en-US" dirty="0"/>
              <a:t> (Slaid 37)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7344876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Euroopa</a:t>
            </a:r>
            <a:r>
              <a:rPr lang="en-US" dirty="0"/>
              <a:t> </a:t>
            </a:r>
            <a:r>
              <a:rPr lang="en-US" dirty="0" err="1"/>
              <a:t>Liitu</a:t>
            </a:r>
            <a:r>
              <a:rPr lang="en-US" dirty="0"/>
              <a:t> </a:t>
            </a:r>
            <a:r>
              <a:rPr lang="en-US" dirty="0" err="1"/>
              <a:t>kuulmise</a:t>
            </a:r>
            <a:r>
              <a:rPr lang="en-US" dirty="0"/>
              <a:t> </a:t>
            </a:r>
            <a:r>
              <a:rPr lang="en-US" dirty="0" err="1"/>
              <a:t>mõju</a:t>
            </a:r>
            <a:r>
              <a:rPr lang="en-US" dirty="0"/>
              <a:t> </a:t>
            </a:r>
            <a:r>
              <a:rPr lang="en-US" dirty="0" err="1"/>
              <a:t>Eestile</a:t>
            </a:r>
            <a:endParaRPr lang="en-US" dirty="0"/>
          </a:p>
        </p:txBody>
      </p:sp>
      <p:sp>
        <p:nvSpPr>
          <p:cNvPr id="11" name="Subtitle 3">
            <a:extLst>
              <a:ext uri="{FF2B5EF4-FFF2-40B4-BE49-F238E27FC236}">
                <a16:creationId xmlns:a16="http://schemas.microsoft.com/office/drawing/2014/main" id="{7EF00822-E5D7-8046-9B32-2D467E306698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Kogujaotus</a:t>
            </a:r>
            <a:r>
              <a:rPr lang="en-US" dirty="0"/>
              <a:t> ja </a:t>
            </a:r>
            <a:r>
              <a:rPr lang="en-US" dirty="0" err="1"/>
              <a:t>ajaline</a:t>
            </a:r>
            <a:r>
              <a:rPr lang="en-US" dirty="0"/>
              <a:t> </a:t>
            </a:r>
            <a:r>
              <a:rPr lang="en-US" dirty="0" err="1"/>
              <a:t>võrdlus</a:t>
            </a:r>
            <a:r>
              <a:rPr lang="en-US" dirty="0"/>
              <a:t> </a:t>
            </a:r>
            <a:r>
              <a:rPr lang="en-US" dirty="0" err="1"/>
              <a:t>kokku</a:t>
            </a:r>
            <a:endParaRPr lang="en-US" dirty="0"/>
          </a:p>
          <a:p>
            <a:endParaRPr lang="et-EE" dirty="0"/>
          </a:p>
        </p:txBody>
      </p:sp>
      <p:pic>
        <p:nvPicPr>
          <p:cNvPr id="10" name="Sisu kohatäide 9">
            <a:extLst>
              <a:ext uri="{FF2B5EF4-FFF2-40B4-BE49-F238E27FC236}">
                <a16:creationId xmlns:a16="http://schemas.microsoft.com/office/drawing/2014/main" id="{E6EB9C7B-C2D9-D77E-D885-C9D7C450F89B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6516003" y="1500103"/>
            <a:ext cx="4816257" cy="4883319"/>
          </a:xfrm>
          <a:prstGeom prst="rect">
            <a:avLst/>
          </a:prstGeom>
        </p:spPr>
      </p:pic>
      <p:pic>
        <p:nvPicPr>
          <p:cNvPr id="14" name="Sisu kohatäide 13">
            <a:extLst>
              <a:ext uri="{FF2B5EF4-FFF2-40B4-BE49-F238E27FC236}">
                <a16:creationId xmlns:a16="http://schemas.microsoft.com/office/drawing/2014/main" id="{7C1B7C4F-E6C5-D0C6-CFCF-83E6B62B16B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17987" y="1509247"/>
            <a:ext cx="4828450" cy="48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7018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Hinnang</a:t>
            </a:r>
            <a:r>
              <a:rPr lang="en-US" dirty="0"/>
              <a:t> </a:t>
            </a:r>
            <a:r>
              <a:rPr lang="en-US" dirty="0" err="1"/>
              <a:t>Eesti</a:t>
            </a:r>
            <a:r>
              <a:rPr lang="en-US" dirty="0"/>
              <a:t> </a:t>
            </a:r>
            <a:r>
              <a:rPr lang="en-US" dirty="0" err="1"/>
              <a:t>elule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5C3FC5-D04D-0340-AB35-7A643B59B23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t-EE" dirty="0"/>
              <a:t>Viimastel aastatel on järjekindlalt </a:t>
            </a:r>
            <a:r>
              <a:rPr lang="et-EE" dirty="0" err="1"/>
              <a:t>süvenud</a:t>
            </a:r>
            <a:r>
              <a:rPr lang="et-EE" dirty="0"/>
              <a:t> arvamus, et Eesti elu on viimastel aastatel muutunud halvemaks. Tänavu arvab nii üle poole </a:t>
            </a:r>
            <a:r>
              <a:rPr lang="et-EE" dirty="0" err="1"/>
              <a:t>vastajaskonnast</a:t>
            </a:r>
            <a:r>
              <a:rPr lang="et-EE" dirty="0"/>
              <a:t> (55%). Paranemist nendib siiski ligi neljandik(23%). 19% vastajatest muutust ei näe, 3% ei oska öelda. (Slaid 38).</a:t>
            </a:r>
            <a:endParaRPr lang="et-EE" dirty="0">
              <a:solidFill>
                <a:schemeClr val="accent1"/>
              </a:solidFill>
            </a:endParaRPr>
          </a:p>
          <a:p>
            <a:r>
              <a:rPr lang="et-EE" dirty="0"/>
              <a:t>Peaaegu kõigis taustagruppides on ülekaalus vastus, et Eesti elu tervikuna on muutunud </a:t>
            </a:r>
            <a:r>
              <a:rPr lang="en-US" dirty="0" err="1"/>
              <a:t>halv</a:t>
            </a:r>
            <a:r>
              <a:rPr lang="et-EE" dirty="0"/>
              <a:t>e</a:t>
            </a:r>
            <a:r>
              <a:rPr lang="en-US" dirty="0" err="1"/>
              <a:t>maks</a:t>
            </a:r>
            <a:r>
              <a:rPr lang="et-EE" dirty="0"/>
              <a:t>. (Erandiks on vastajad, kes oma hakkamasaamise taseme kohta ütlevad, et nad elavad mugavalt). Kõige selgemalt sõltubki hinnang Eesti elule sissetulekutest. (Slaid 39)</a:t>
            </a:r>
            <a:r>
              <a:rPr lang="en-US" dirty="0"/>
              <a:t>.</a:t>
            </a:r>
            <a:endParaRPr lang="et-EE" dirty="0"/>
          </a:p>
          <a:p>
            <a:r>
              <a:rPr lang="et-EE" dirty="0"/>
              <a:t>Taustrühmad, kellest pool või enam siiski nendib elu paranemist, on vanuserühm 75+, kõrgharidusega vastajad ja inimesed sissetulekuga 800+ eurot pereliikme kohta kuus.</a:t>
            </a:r>
          </a:p>
        </p:txBody>
      </p:sp>
      <p:sp>
        <p:nvSpPr>
          <p:cNvPr id="5" name="Subtitle 3">
            <a:extLst>
              <a:ext uri="{FF2B5EF4-FFF2-40B4-BE49-F238E27FC236}">
                <a16:creationId xmlns:a16="http://schemas.microsoft.com/office/drawing/2014/main" id="{2A58EBF7-EB8B-E74B-8E5C-99544CBB009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Kokkuvõte</a:t>
            </a:r>
            <a:r>
              <a:rPr lang="en-US" dirty="0"/>
              <a:t> (Slaid 38-39)</a:t>
            </a:r>
          </a:p>
        </p:txBody>
      </p:sp>
      <p:pic>
        <p:nvPicPr>
          <p:cNvPr id="11" name="Sisu kohatäide 10">
            <a:extLst>
              <a:ext uri="{FF2B5EF4-FFF2-40B4-BE49-F238E27FC236}">
                <a16:creationId xmlns:a16="http://schemas.microsoft.com/office/drawing/2014/main" id="{8F98068E-9F06-A697-DC4E-04525EA34743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6494463" y="1509057"/>
            <a:ext cx="4859337" cy="486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3684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/>
              <a:t>Hinnang</a:t>
            </a:r>
            <a:r>
              <a:rPr lang="en-US" sz="2800" dirty="0"/>
              <a:t> </a:t>
            </a:r>
            <a:r>
              <a:rPr lang="en-US" sz="2800" dirty="0" err="1"/>
              <a:t>Eesti</a:t>
            </a:r>
            <a:r>
              <a:rPr lang="en-US" sz="2800" dirty="0"/>
              <a:t> </a:t>
            </a:r>
            <a:r>
              <a:rPr lang="en-US" sz="2800" dirty="0" err="1"/>
              <a:t>elule</a:t>
            </a:r>
            <a:endParaRPr lang="en-US" sz="2800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9050D01C-7488-BB41-A0A4-31799C7F715D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Kogujaotus</a:t>
            </a:r>
            <a:r>
              <a:rPr lang="en-US" dirty="0"/>
              <a:t> </a:t>
            </a:r>
            <a:r>
              <a:rPr lang="en-US" dirty="0" err="1"/>
              <a:t>taustatunnuste</a:t>
            </a:r>
            <a:r>
              <a:rPr lang="en-US" dirty="0"/>
              <a:t> </a:t>
            </a:r>
            <a:r>
              <a:rPr lang="en-US" dirty="0" err="1"/>
              <a:t>lõikes</a:t>
            </a:r>
            <a:endParaRPr lang="en-US" dirty="0"/>
          </a:p>
          <a:p>
            <a:endParaRPr lang="et-EE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33798E3-C59D-9340-B3CF-4A88FC7C5FFC}"/>
              </a:ext>
            </a:extLst>
          </p:cNvPr>
          <p:cNvCxnSpPr>
            <a:cxnSpLocks/>
          </p:cNvCxnSpPr>
          <p:nvPr/>
        </p:nvCxnSpPr>
        <p:spPr>
          <a:xfrm>
            <a:off x="3774147" y="2247900"/>
            <a:ext cx="0" cy="4033837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18EAA3-0D61-B945-A2A9-691DB867E2EB}"/>
              </a:ext>
            </a:extLst>
          </p:cNvPr>
          <p:cNvCxnSpPr>
            <a:cxnSpLocks/>
          </p:cNvCxnSpPr>
          <p:nvPr/>
        </p:nvCxnSpPr>
        <p:spPr>
          <a:xfrm>
            <a:off x="9135197" y="2247900"/>
            <a:ext cx="0" cy="4033837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D26DE19-D38C-FB42-BE15-EB0982023A59}"/>
              </a:ext>
            </a:extLst>
          </p:cNvPr>
          <p:cNvCxnSpPr>
            <a:cxnSpLocks/>
          </p:cNvCxnSpPr>
          <p:nvPr/>
        </p:nvCxnSpPr>
        <p:spPr>
          <a:xfrm>
            <a:off x="4700141" y="2247900"/>
            <a:ext cx="0" cy="4033837"/>
          </a:xfrm>
          <a:prstGeom prst="line">
            <a:avLst/>
          </a:prstGeom>
          <a:ln>
            <a:solidFill>
              <a:schemeClr val="accent6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AF8F9FD-0B11-FA4B-ABA3-1414094E3C9C}"/>
              </a:ext>
            </a:extLst>
          </p:cNvPr>
          <p:cNvCxnSpPr>
            <a:cxnSpLocks/>
          </p:cNvCxnSpPr>
          <p:nvPr/>
        </p:nvCxnSpPr>
        <p:spPr>
          <a:xfrm>
            <a:off x="9983632" y="2247900"/>
            <a:ext cx="0" cy="4033837"/>
          </a:xfrm>
          <a:prstGeom prst="line">
            <a:avLst/>
          </a:prstGeom>
          <a:ln>
            <a:solidFill>
              <a:schemeClr val="accent6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isu kohatäide 4">
            <a:extLst>
              <a:ext uri="{FF2B5EF4-FFF2-40B4-BE49-F238E27FC236}">
                <a16:creationId xmlns:a16="http://schemas.microsoft.com/office/drawing/2014/main" id="{73AC9533-9A3C-678C-A98F-E64FD7CA212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14939" y="1509247"/>
            <a:ext cx="4834547" cy="4865030"/>
          </a:xfrm>
          <a:prstGeom prst="rect">
            <a:avLst/>
          </a:prstGeom>
        </p:spPr>
      </p:pic>
      <p:pic>
        <p:nvPicPr>
          <p:cNvPr id="8" name="Sisu kohatäide 7">
            <a:extLst>
              <a:ext uri="{FF2B5EF4-FFF2-40B4-BE49-F238E27FC236}">
                <a16:creationId xmlns:a16="http://schemas.microsoft.com/office/drawing/2014/main" id="{9B5D93BD-B3E6-BA0A-E192-DC08C56BB689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4"/>
          <a:stretch>
            <a:fillRect/>
          </a:stretch>
        </p:blipFill>
        <p:spPr>
          <a:xfrm>
            <a:off x="6509906" y="1509247"/>
            <a:ext cx="4828450" cy="48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8795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5C4715-1735-3142-82F0-6C0C83BEEF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t-EE" dirty="0"/>
              <a:t>Väitega, et vastaja </a:t>
            </a:r>
            <a:r>
              <a:rPr lang="et-EE" dirty="0">
                <a:solidFill>
                  <a:schemeClr val="accent1"/>
                </a:solidFill>
              </a:rPr>
              <a:t>on mures globaalsete kliimamuutuste tagajärgede pärast </a:t>
            </a:r>
            <a:r>
              <a:rPr lang="et-EE" dirty="0"/>
              <a:t>(nt põud, sagenevad tormid, kuumalained, metsade põlemine, puhta vee ja toidu nappus jne) nõustus kokku </a:t>
            </a:r>
            <a:r>
              <a:rPr lang="et-EE" dirty="0">
                <a:solidFill>
                  <a:schemeClr val="accent1"/>
                </a:solidFill>
              </a:rPr>
              <a:t>74%</a:t>
            </a:r>
            <a:r>
              <a:rPr lang="et-EE" dirty="0"/>
              <a:t>, sh kindlasti nõus oli </a:t>
            </a:r>
            <a:r>
              <a:rPr lang="en-US" dirty="0"/>
              <a:t>3</a:t>
            </a:r>
            <a:r>
              <a:rPr lang="et-EE" dirty="0"/>
              <a:t>6%.</a:t>
            </a:r>
          </a:p>
          <a:p>
            <a:r>
              <a:rPr lang="et-EE" dirty="0"/>
              <a:t>Väitega, et </a:t>
            </a:r>
            <a:r>
              <a:rPr lang="et-EE" dirty="0">
                <a:solidFill>
                  <a:schemeClr val="accent1"/>
                </a:solidFill>
              </a:rPr>
              <a:t>Eesti riik peab rohkem panustama võitlusse kliimamuutuste vastu, </a:t>
            </a:r>
            <a:r>
              <a:rPr lang="et-EE" dirty="0"/>
              <a:t>nõustus kokku </a:t>
            </a:r>
            <a:r>
              <a:rPr lang="et-EE" dirty="0">
                <a:solidFill>
                  <a:schemeClr val="accent1"/>
                </a:solidFill>
              </a:rPr>
              <a:t>62%</a:t>
            </a:r>
            <a:r>
              <a:rPr lang="et-EE" dirty="0"/>
              <a:t>, sh kindlasti nõus oli 2</a:t>
            </a:r>
            <a:r>
              <a:rPr lang="en-US" dirty="0"/>
              <a:t>2</a:t>
            </a:r>
            <a:r>
              <a:rPr lang="et-EE" dirty="0"/>
              <a:t>%.</a:t>
            </a:r>
          </a:p>
          <a:p>
            <a:r>
              <a:rPr lang="et-EE" dirty="0"/>
              <a:t>Mõlema väite puhul on sellega </a:t>
            </a:r>
            <a:r>
              <a:rPr lang="et-EE" dirty="0" err="1"/>
              <a:t>nõustujate</a:t>
            </a:r>
            <a:r>
              <a:rPr lang="et-EE" dirty="0"/>
              <a:t> osakaal viimase aastaga kasvanud </a:t>
            </a:r>
            <a:r>
              <a:rPr lang="en-US" dirty="0"/>
              <a:t>(</a:t>
            </a:r>
            <a:r>
              <a:rPr lang="et-EE" dirty="0"/>
              <a:t>+5%).</a:t>
            </a:r>
          </a:p>
          <a:p>
            <a:r>
              <a:rPr lang="et-EE" dirty="0"/>
              <a:t>Mõlema väite puhul ilmneb ka oluline erinevus soost tulenevalt – kuigi nii meeste kui naiste seas on ülekaalus väidetega nõustumine, siis naised on kliimamuutustesse suhtumise osas kindlameelsemad (väidetega </a:t>
            </a:r>
            <a:r>
              <a:rPr lang="et-EE" dirty="0" err="1"/>
              <a:t>nõustujaid</a:t>
            </a:r>
            <a:r>
              <a:rPr lang="et-EE" dirty="0"/>
              <a:t> vastavalt 80% ja </a:t>
            </a:r>
            <a:r>
              <a:rPr lang="en-US" dirty="0"/>
              <a:t>6</a:t>
            </a:r>
            <a:r>
              <a:rPr lang="et-EE" dirty="0"/>
              <a:t>8%) kui mehed (väidetega </a:t>
            </a:r>
            <a:r>
              <a:rPr lang="et-EE" dirty="0" err="1"/>
              <a:t>nõustujaid</a:t>
            </a:r>
            <a:r>
              <a:rPr lang="et-EE" dirty="0"/>
              <a:t> vastavalt 68% ja 55%). Võrreldes möödunud aastaga on mõlema väitega nõustumine meeste hulgas siiski märgatavalt suurenenud (vast. +9% ja +7%).</a:t>
            </a:r>
          </a:p>
          <a:p>
            <a:r>
              <a:rPr lang="et-EE" dirty="0"/>
              <a:t>Muret kliimamuutuste pärast tuntakse kõige enam 75+aastaste ja 15–29aastaste seas (vast. 86% ja 82%). Riigipoolse panuse suurendamist pooldavad keskmisest oluliselt enam taas 15–29aastased (72%). </a:t>
            </a:r>
          </a:p>
          <a:p>
            <a:r>
              <a:rPr lang="et-EE" dirty="0"/>
              <a:t>Oluline vahe on suhtumises eestlaste ja mitte-eestlaste vahel, kus muret kliimamuutuste pärast tuntakse vastavalt 79% ja 64%. Riigipoolset panustamist muutuste vastasesse võitlusse pooldab eestlastest 68% ja mitte-eestlastest 50%, Kirde-Eesti elanikest väidetele vaid vastavalt 61% ja 43%.</a:t>
            </a:r>
          </a:p>
          <a:p>
            <a:pPr marL="0" indent="0">
              <a:buNone/>
            </a:pPr>
            <a:endParaRPr lang="et-E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Suhtumine</a:t>
            </a:r>
            <a:r>
              <a:rPr lang="en-US" dirty="0"/>
              <a:t> </a:t>
            </a:r>
            <a:r>
              <a:rPr lang="en-US" dirty="0" err="1"/>
              <a:t>kliimamuutustesse</a:t>
            </a:r>
            <a:endParaRPr lang="en-US" dirty="0"/>
          </a:p>
        </p:txBody>
      </p:sp>
      <p:sp>
        <p:nvSpPr>
          <p:cNvPr id="11" name="Subtitle 3">
            <a:extLst>
              <a:ext uri="{FF2B5EF4-FFF2-40B4-BE49-F238E27FC236}">
                <a16:creationId xmlns:a16="http://schemas.microsoft.com/office/drawing/2014/main" id="{55C79AF4-52F1-594E-AFAC-F03E785DA006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Kokkuvõte</a:t>
            </a:r>
            <a:r>
              <a:rPr lang="en-US" dirty="0"/>
              <a:t> (Slaid 43)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0176934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Suhtumine</a:t>
            </a:r>
            <a:r>
              <a:rPr lang="en-US" dirty="0"/>
              <a:t> </a:t>
            </a:r>
            <a:r>
              <a:rPr lang="en-US" dirty="0" err="1"/>
              <a:t>kliimamuutustesse</a:t>
            </a:r>
            <a:endParaRPr lang="en-US" dirty="0"/>
          </a:p>
        </p:txBody>
      </p:sp>
      <p:sp>
        <p:nvSpPr>
          <p:cNvPr id="11" name="Subtitle 3">
            <a:extLst>
              <a:ext uri="{FF2B5EF4-FFF2-40B4-BE49-F238E27FC236}">
                <a16:creationId xmlns:a16="http://schemas.microsoft.com/office/drawing/2014/main" id="{55C79AF4-52F1-594E-AFAC-F03E785DA006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Kogujaotus</a:t>
            </a:r>
            <a:r>
              <a:rPr lang="en-US" dirty="0"/>
              <a:t> ja </a:t>
            </a:r>
            <a:r>
              <a:rPr lang="en-US" dirty="0" err="1"/>
              <a:t>ajaline</a:t>
            </a:r>
            <a:r>
              <a:rPr lang="en-US" dirty="0"/>
              <a:t> </a:t>
            </a:r>
            <a:r>
              <a:rPr lang="en-US" dirty="0" err="1"/>
              <a:t>võrdlus</a:t>
            </a:r>
            <a:r>
              <a:rPr lang="en-US" dirty="0"/>
              <a:t> </a:t>
            </a:r>
            <a:r>
              <a:rPr lang="en-US" dirty="0" err="1"/>
              <a:t>kokku</a:t>
            </a:r>
            <a:endParaRPr lang="en-US" dirty="0"/>
          </a:p>
          <a:p>
            <a:endParaRPr lang="et-EE" dirty="0"/>
          </a:p>
        </p:txBody>
      </p:sp>
      <p:pic>
        <p:nvPicPr>
          <p:cNvPr id="6" name="Sisu kohatäide 5">
            <a:extLst>
              <a:ext uri="{FF2B5EF4-FFF2-40B4-BE49-F238E27FC236}">
                <a16:creationId xmlns:a16="http://schemas.microsoft.com/office/drawing/2014/main" id="{7CD0CE74-4730-3826-C52F-264039A3C492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6494463" y="1655016"/>
            <a:ext cx="4859337" cy="4573493"/>
          </a:xfrm>
          <a:prstGeom prst="rect">
            <a:avLst/>
          </a:prstGeom>
        </p:spPr>
      </p:pic>
      <p:pic>
        <p:nvPicPr>
          <p:cNvPr id="10" name="Sisu kohatäide 9">
            <a:extLst>
              <a:ext uri="{FF2B5EF4-FFF2-40B4-BE49-F238E27FC236}">
                <a16:creationId xmlns:a16="http://schemas.microsoft.com/office/drawing/2014/main" id="{BAE1684E-BEBA-3B1C-08B5-FFF786EFA7A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14939" y="1686047"/>
            <a:ext cx="4834547" cy="451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7582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5C4715-1735-3142-82F0-6C0C83BEEF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t-EE" sz="1100" dirty="0"/>
              <a:t>Enim jälgitakse </a:t>
            </a:r>
            <a:r>
              <a:rPr lang="et-EE" sz="1100" dirty="0">
                <a:solidFill>
                  <a:schemeClr val="accent1"/>
                </a:solidFill>
              </a:rPr>
              <a:t>eestikeelseid ETV kanaleid</a:t>
            </a:r>
            <a:r>
              <a:rPr lang="en-US" sz="1100" dirty="0">
                <a:solidFill>
                  <a:schemeClr val="accent1"/>
                </a:solidFill>
              </a:rPr>
              <a:t>, </a:t>
            </a:r>
            <a:r>
              <a:rPr lang="et-EE" sz="1100" dirty="0"/>
              <a:t>kolme olulisema seas </a:t>
            </a:r>
            <a:r>
              <a:rPr lang="en-US" sz="1100" dirty="0" err="1"/>
              <a:t>nimetas</a:t>
            </a:r>
            <a:r>
              <a:rPr lang="en-US" sz="1100" dirty="0"/>
              <a:t> </a:t>
            </a:r>
            <a:r>
              <a:rPr lang="en-US" sz="1100" dirty="0" err="1"/>
              <a:t>neid</a:t>
            </a:r>
            <a:r>
              <a:rPr lang="en-US" sz="1100" dirty="0"/>
              <a:t> </a:t>
            </a:r>
            <a:r>
              <a:rPr lang="et-EE" sz="1100" dirty="0"/>
              <a:t>kokku </a:t>
            </a:r>
            <a:r>
              <a:rPr lang="en-US" sz="1100" dirty="0"/>
              <a:t>5</a:t>
            </a:r>
            <a:r>
              <a:rPr lang="et-EE" sz="1100" dirty="0"/>
              <a:t>3%</a:t>
            </a:r>
            <a:r>
              <a:rPr lang="en-US" sz="1100" dirty="0"/>
              <a:t> </a:t>
            </a:r>
            <a:r>
              <a:rPr lang="en-US" sz="1100" dirty="0" err="1"/>
              <a:t>elanikkonnast</a:t>
            </a:r>
            <a:r>
              <a:rPr lang="en-US" sz="1100" dirty="0"/>
              <a:t>.</a:t>
            </a:r>
            <a:r>
              <a:rPr lang="et-EE" sz="1100" dirty="0"/>
              <a:t> </a:t>
            </a:r>
            <a:r>
              <a:rPr lang="en-US" sz="1100" dirty="0" err="1"/>
              <a:t>Kokku</a:t>
            </a:r>
            <a:r>
              <a:rPr lang="en-US" sz="1100" dirty="0"/>
              <a:t> </a:t>
            </a:r>
            <a:r>
              <a:rPr lang="et-EE" sz="1100" dirty="0"/>
              <a:t>peaaegu </a:t>
            </a:r>
            <a:r>
              <a:rPr lang="en-US" sz="1100" dirty="0"/>
              <a:t>pool </a:t>
            </a:r>
            <a:r>
              <a:rPr lang="en-US" sz="1100" dirty="0" err="1"/>
              <a:t>elanikkonnast</a:t>
            </a:r>
            <a:r>
              <a:rPr lang="en-US" sz="1100" dirty="0"/>
              <a:t> </a:t>
            </a:r>
            <a:r>
              <a:rPr lang="en-US" sz="1100" dirty="0" err="1"/>
              <a:t>peab</a:t>
            </a:r>
            <a:r>
              <a:rPr lang="en-US" sz="1100" dirty="0"/>
              <a:t> </a:t>
            </a:r>
            <a:r>
              <a:rPr lang="en-US" sz="1100" dirty="0" err="1"/>
              <a:t>oluliseks</a:t>
            </a:r>
            <a:r>
              <a:rPr lang="en-US" sz="1100" dirty="0"/>
              <a:t> ka </a:t>
            </a:r>
            <a:r>
              <a:rPr lang="en-US" sz="1100" dirty="0" err="1">
                <a:solidFill>
                  <a:schemeClr val="accent1"/>
                </a:solidFill>
              </a:rPr>
              <a:t>erinevaid</a:t>
            </a:r>
            <a:r>
              <a:rPr lang="en-US" sz="1100" dirty="0">
                <a:solidFill>
                  <a:schemeClr val="accent1"/>
                </a:solidFill>
              </a:rPr>
              <a:t> </a:t>
            </a:r>
            <a:r>
              <a:rPr lang="en-US" sz="1100" dirty="0" err="1">
                <a:solidFill>
                  <a:schemeClr val="accent1"/>
                </a:solidFill>
              </a:rPr>
              <a:t>uudisteportaale</a:t>
            </a:r>
            <a:r>
              <a:rPr lang="et-EE" sz="1100" dirty="0">
                <a:solidFill>
                  <a:schemeClr val="accent1"/>
                </a:solidFill>
              </a:rPr>
              <a:t> </a:t>
            </a:r>
            <a:r>
              <a:rPr lang="et-EE" sz="1100" dirty="0"/>
              <a:t>(v.a ERR </a:t>
            </a:r>
            <a:r>
              <a:rPr lang="et-EE" sz="1100" dirty="0" err="1"/>
              <a:t>uudisteportaal</a:t>
            </a:r>
            <a:r>
              <a:rPr lang="et-EE" sz="1100" dirty="0"/>
              <a:t>) (49%)</a:t>
            </a:r>
            <a:r>
              <a:rPr lang="en-US" sz="1100" dirty="0"/>
              <a:t>, </a:t>
            </a:r>
            <a:r>
              <a:rPr lang="en-US" sz="1100" dirty="0" err="1"/>
              <a:t>samas</a:t>
            </a:r>
            <a:r>
              <a:rPr lang="en-US" sz="1100" dirty="0"/>
              <a:t> </a:t>
            </a:r>
            <a:r>
              <a:rPr lang="en-US" sz="1100" dirty="0" err="1"/>
              <a:t>peab</a:t>
            </a:r>
            <a:r>
              <a:rPr lang="en-US" sz="1100" dirty="0"/>
              <a:t> </a:t>
            </a:r>
            <a:r>
              <a:rPr lang="en-US" sz="1100" dirty="0" err="1"/>
              <a:t>neid</a:t>
            </a:r>
            <a:r>
              <a:rPr lang="en-US" sz="1100" dirty="0"/>
              <a:t> </a:t>
            </a:r>
            <a:r>
              <a:rPr lang="en-US" sz="1100" dirty="0" err="1"/>
              <a:t>kõige</a:t>
            </a:r>
            <a:r>
              <a:rPr lang="en-US" sz="1100" dirty="0"/>
              <a:t> </a:t>
            </a:r>
            <a:r>
              <a:rPr lang="en-US" sz="1100" dirty="0" err="1"/>
              <a:t>olulisemaks</a:t>
            </a:r>
            <a:r>
              <a:rPr lang="en-US" sz="1100" dirty="0"/>
              <a:t> </a:t>
            </a:r>
            <a:r>
              <a:rPr lang="en-US" sz="1100" dirty="0" err="1"/>
              <a:t>infoallikaks</a:t>
            </a:r>
            <a:r>
              <a:rPr lang="en-US" sz="1100" dirty="0"/>
              <a:t> </a:t>
            </a:r>
            <a:r>
              <a:rPr lang="en-US" sz="1100" dirty="0" err="1"/>
              <a:t>oluliselt</a:t>
            </a:r>
            <a:r>
              <a:rPr lang="en-US" sz="1100" dirty="0"/>
              <a:t> </a:t>
            </a:r>
            <a:r>
              <a:rPr lang="en-US" sz="1100" dirty="0" err="1"/>
              <a:t>väiksem</a:t>
            </a:r>
            <a:r>
              <a:rPr lang="en-US" sz="1100" dirty="0"/>
              <a:t> </a:t>
            </a:r>
            <a:r>
              <a:rPr lang="en-US" sz="1100" dirty="0" err="1"/>
              <a:t>osakaal</a:t>
            </a:r>
            <a:r>
              <a:rPr lang="en-US" sz="1100" dirty="0"/>
              <a:t> </a:t>
            </a:r>
            <a:r>
              <a:rPr lang="en-US" sz="1100" dirty="0" err="1"/>
              <a:t>elanikkonnast</a:t>
            </a:r>
            <a:r>
              <a:rPr lang="en-US" sz="1100" dirty="0"/>
              <a:t> </a:t>
            </a:r>
            <a:r>
              <a:rPr lang="en-US" sz="1100" dirty="0" err="1"/>
              <a:t>kui</a:t>
            </a:r>
            <a:r>
              <a:rPr lang="en-US" sz="1100" dirty="0"/>
              <a:t> </a:t>
            </a:r>
            <a:r>
              <a:rPr lang="en-US" sz="1100" dirty="0" err="1"/>
              <a:t>eestikeelseid</a:t>
            </a:r>
            <a:r>
              <a:rPr lang="en-US" sz="1100" dirty="0"/>
              <a:t> ETV </a:t>
            </a:r>
            <a:r>
              <a:rPr lang="en-US" sz="1100" dirty="0" err="1"/>
              <a:t>kanaleid</a:t>
            </a:r>
            <a:r>
              <a:rPr lang="en-US" sz="1100" dirty="0"/>
              <a:t> (1</a:t>
            </a:r>
            <a:r>
              <a:rPr lang="et-EE" sz="1100" dirty="0"/>
              <a:t>8</a:t>
            </a:r>
            <a:r>
              <a:rPr lang="en-US" sz="1100" dirty="0"/>
              <a:t>% </a:t>
            </a:r>
            <a:r>
              <a:rPr lang="en-US" sz="1100" i="1" dirty="0"/>
              <a:t>vs</a:t>
            </a:r>
            <a:r>
              <a:rPr lang="en-US" sz="1100" dirty="0"/>
              <a:t> </a:t>
            </a:r>
            <a:r>
              <a:rPr lang="et-EE" sz="1100" dirty="0"/>
              <a:t>29</a:t>
            </a:r>
            <a:r>
              <a:rPr lang="en-US" sz="1100" dirty="0"/>
              <a:t>%).</a:t>
            </a:r>
          </a:p>
          <a:p>
            <a:r>
              <a:rPr lang="et-EE" sz="1100" dirty="0"/>
              <a:t>Ligi kolmandik elanikkonnast (30%) pea</a:t>
            </a:r>
            <a:r>
              <a:rPr lang="en-US" sz="1100" dirty="0"/>
              <a:t>b</a:t>
            </a:r>
            <a:r>
              <a:rPr lang="et-EE" sz="1100" dirty="0"/>
              <a:t> </a:t>
            </a:r>
            <a:r>
              <a:rPr lang="et-EE" sz="1100" dirty="0" err="1"/>
              <a:t>olulis</a:t>
            </a:r>
            <a:r>
              <a:rPr lang="en-US" sz="1100" dirty="0"/>
              <a:t>e</a:t>
            </a:r>
            <a:r>
              <a:rPr lang="et-EE" sz="1100" dirty="0" err="1"/>
              <a:t>ks</a:t>
            </a:r>
            <a:r>
              <a:rPr lang="et-EE" sz="1100" dirty="0"/>
              <a:t> teabekanaliks</a:t>
            </a:r>
            <a:r>
              <a:rPr lang="en-US" sz="1100" dirty="0"/>
              <a:t> ka </a:t>
            </a:r>
            <a:r>
              <a:rPr lang="et-EE" sz="1100" dirty="0">
                <a:solidFill>
                  <a:schemeClr val="accent1"/>
                </a:solidFill>
              </a:rPr>
              <a:t>raadiot</a:t>
            </a:r>
            <a:r>
              <a:rPr lang="et-EE" sz="1100" dirty="0"/>
              <a:t>, kõiki muid kanaleid peab olulisemaks juba alla kolmandiku elanikkonnast.</a:t>
            </a:r>
          </a:p>
          <a:p>
            <a:r>
              <a:rPr lang="et-EE" sz="1100" dirty="0"/>
              <a:t>Võrreldes eelmise aastaga on tõusnud ERR </a:t>
            </a:r>
            <a:r>
              <a:rPr lang="et-EE" sz="1100" dirty="0" err="1"/>
              <a:t>uudisteportaali</a:t>
            </a:r>
            <a:r>
              <a:rPr lang="et-EE" sz="1100" dirty="0"/>
              <a:t> (+4%), </a:t>
            </a:r>
            <a:r>
              <a:rPr lang="et-EE" sz="1100" dirty="0" err="1"/>
              <a:t>välismeedia</a:t>
            </a:r>
            <a:r>
              <a:rPr lang="et-EE" sz="1100" dirty="0"/>
              <a:t> kanalite (+4%) ja eriti suust-suhu ehk suhtlemise (+8%) osatähtsus info hankimisel. 3% on kasvanud ka ETV eestikeelsete kanalite osatähtsus, samavõrra on langenud venekeelse ETV oma (siiski ei jõua kumbki muutus üle statistilise olulisuse piiri (3,1%).</a:t>
            </a:r>
          </a:p>
          <a:p>
            <a:r>
              <a:rPr lang="et-EE" sz="1100" dirty="0"/>
              <a:t>On selge, et mitte-eestlastest vastajate seas on kanalieelistustes mitmeid erinevusi. Mitte-eestlastel on teabekanalitest esikohal (47%) nn muud internetiportaalid (st v.a ERR portaal), II kohal aga ETV venekeelne AK ja ETV+ (41%), kusjuures ilma EV kodakondsuseta vastajatel isegi 51%. III kohal on mitte-eestlastel võrdselt sotsiaalmeedia ja suhtlemine sõprade-sugulastega (32%). Mõlema teabeallika olulisus on eestlaste puhul märksa tagasihoidlikum (vast. 23% ja 20%). Ka </a:t>
            </a:r>
            <a:r>
              <a:rPr lang="et-EE" sz="1100" dirty="0" err="1"/>
              <a:t>välismeediat</a:t>
            </a:r>
            <a:r>
              <a:rPr lang="et-EE" sz="1100" dirty="0"/>
              <a:t> kasutatakse mitte-eestlaste seas rohkem kui eestlaste seas (vast. 25% ja 13%), lisaks kasutab Venemaa kanaleid praegusel sõjaga seotud piirangute ajastul mitte-eestlastest 12%.</a:t>
            </a:r>
          </a:p>
          <a:p>
            <a:r>
              <a:rPr lang="et-EE" sz="1100" dirty="0"/>
              <a:t>Võrreldes möödunud aastaga on nii eestlaste kui mitte-eestlaste seas mõnevõrra kasvanud nii välismaiste kanalite kui suhtlemise osatähtsus.</a:t>
            </a:r>
          </a:p>
          <a:p>
            <a:r>
              <a:rPr lang="et-EE" sz="1100" dirty="0"/>
              <a:t>Järgnevalt on välja toodud ka muude teabekanalite sagedasemad jälgijad:</a:t>
            </a:r>
          </a:p>
          <a:p>
            <a:pPr lvl="1"/>
            <a:r>
              <a:rPr lang="et-EE" sz="1100" dirty="0">
                <a:solidFill>
                  <a:schemeClr val="accent1"/>
                </a:solidFill>
              </a:rPr>
              <a:t>interneti </a:t>
            </a:r>
            <a:r>
              <a:rPr lang="et-EE" sz="1100" dirty="0" err="1">
                <a:solidFill>
                  <a:schemeClr val="accent1"/>
                </a:solidFill>
              </a:rPr>
              <a:t>uudisteportaalid</a:t>
            </a:r>
            <a:r>
              <a:rPr lang="et-EE" sz="1100" dirty="0"/>
              <a:t> (v.a ERR) – keskealised (30–44a.), haritumad, jõukamad elanikud;</a:t>
            </a:r>
          </a:p>
          <a:p>
            <a:pPr lvl="1"/>
            <a:r>
              <a:rPr lang="et-EE" sz="1100" dirty="0">
                <a:solidFill>
                  <a:schemeClr val="accent1"/>
                </a:solidFill>
              </a:rPr>
              <a:t>eestikeelsed ETV kana</a:t>
            </a:r>
            <a:r>
              <a:rPr lang="en-US" sz="1100" dirty="0">
                <a:solidFill>
                  <a:schemeClr val="accent1"/>
                </a:solidFill>
              </a:rPr>
              <a:t>l</a:t>
            </a:r>
            <a:r>
              <a:rPr lang="et-EE" sz="1100" dirty="0">
                <a:solidFill>
                  <a:schemeClr val="accent1"/>
                </a:solidFill>
              </a:rPr>
              <a:t>id </a:t>
            </a:r>
            <a:r>
              <a:rPr lang="en-US" sz="1100" dirty="0"/>
              <a:t>- </a:t>
            </a:r>
            <a:r>
              <a:rPr lang="et-EE" sz="1100" dirty="0"/>
              <a:t>naised, üle 59aastased, </a:t>
            </a:r>
            <a:r>
              <a:rPr lang="en-US" sz="1100" dirty="0" err="1"/>
              <a:t>eestlased</a:t>
            </a:r>
            <a:r>
              <a:rPr lang="et-EE" sz="1100" dirty="0"/>
              <a:t> (73%), väikelinnade</a:t>
            </a:r>
            <a:r>
              <a:rPr lang="en-US" sz="1100" dirty="0"/>
              <a:t> </a:t>
            </a:r>
            <a:r>
              <a:rPr lang="et-EE" sz="1100" dirty="0"/>
              <a:t>ja maa elanikud;</a:t>
            </a:r>
          </a:p>
          <a:p>
            <a:pPr lvl="1"/>
            <a:r>
              <a:rPr lang="et-EE" sz="1100" dirty="0">
                <a:solidFill>
                  <a:schemeClr val="accent1"/>
                </a:solidFill>
              </a:rPr>
              <a:t>raadio</a:t>
            </a:r>
            <a:r>
              <a:rPr lang="et-EE" sz="1100" dirty="0"/>
              <a:t> - üle 64aastased</a:t>
            </a:r>
            <a:r>
              <a:rPr lang="en-US" sz="1100" dirty="0"/>
              <a:t>, </a:t>
            </a:r>
            <a:r>
              <a:rPr lang="en-US" sz="1100" dirty="0" err="1"/>
              <a:t>eestlased</a:t>
            </a:r>
            <a:r>
              <a:rPr lang="en-US" sz="1100" dirty="0"/>
              <a:t>, </a:t>
            </a:r>
            <a:r>
              <a:rPr lang="et-EE" sz="1100" dirty="0"/>
              <a:t>keskmisesse sissetulekugruppi kuuluvad elanikud</a:t>
            </a:r>
            <a:r>
              <a:rPr lang="en-US" sz="1100" dirty="0"/>
              <a:t>, </a:t>
            </a:r>
            <a:r>
              <a:rPr lang="en-US" sz="1100" dirty="0" err="1"/>
              <a:t>väiksemate</a:t>
            </a:r>
            <a:r>
              <a:rPr lang="en-US" sz="1100" dirty="0"/>
              <a:t> </a:t>
            </a:r>
            <a:r>
              <a:rPr lang="en-US" sz="1100" dirty="0" err="1"/>
              <a:t>linna</a:t>
            </a:r>
            <a:r>
              <a:rPr lang="et-EE" sz="1100" dirty="0"/>
              <a:t>de</a:t>
            </a:r>
            <a:r>
              <a:rPr lang="en-US" sz="1100" dirty="0"/>
              <a:t> ja </a:t>
            </a:r>
            <a:r>
              <a:rPr lang="et-EE" sz="1100" dirty="0"/>
              <a:t>maapiirkondade elanikud;</a:t>
            </a:r>
          </a:p>
          <a:p>
            <a:pPr lvl="1"/>
            <a:r>
              <a:rPr lang="et-EE" sz="1100" dirty="0">
                <a:solidFill>
                  <a:schemeClr val="accent1"/>
                </a:solidFill>
              </a:rPr>
              <a:t>sotsiaalmeedia</a:t>
            </a:r>
            <a:r>
              <a:rPr lang="et-EE" sz="1100" dirty="0"/>
              <a:t> – kuni 44aastased, mitte-eestlased;</a:t>
            </a:r>
          </a:p>
          <a:p>
            <a:pPr lvl="1"/>
            <a:r>
              <a:rPr lang="et-EE" sz="1100" dirty="0">
                <a:solidFill>
                  <a:schemeClr val="accent1"/>
                </a:solidFill>
              </a:rPr>
              <a:t>ERR </a:t>
            </a:r>
            <a:r>
              <a:rPr lang="et-EE" sz="1100" dirty="0" err="1">
                <a:solidFill>
                  <a:schemeClr val="accent1"/>
                </a:solidFill>
              </a:rPr>
              <a:t>uudisteportaal</a:t>
            </a:r>
            <a:r>
              <a:rPr lang="et-EE" sz="1100" dirty="0"/>
              <a:t>– kuni 29aastased ja kõrgharidusega</a:t>
            </a:r>
            <a:r>
              <a:rPr lang="en-US" sz="1100" dirty="0"/>
              <a:t>, </a:t>
            </a:r>
            <a:r>
              <a:rPr lang="en-US" sz="1100" dirty="0" err="1"/>
              <a:t>kõrgemasse</a:t>
            </a:r>
            <a:r>
              <a:rPr lang="en-US" sz="1100" dirty="0"/>
              <a:t> </a:t>
            </a:r>
            <a:r>
              <a:rPr lang="en-US" sz="1100" dirty="0" err="1"/>
              <a:t>sissetulekugruppi</a:t>
            </a:r>
            <a:r>
              <a:rPr lang="en-US" sz="1100" dirty="0"/>
              <a:t> </a:t>
            </a:r>
            <a:r>
              <a:rPr lang="en-US" sz="1100" dirty="0" err="1"/>
              <a:t>kuulu</a:t>
            </a:r>
            <a:r>
              <a:rPr lang="et-EE" sz="1100" dirty="0"/>
              <a:t>v</a:t>
            </a:r>
            <a:r>
              <a:rPr lang="en-US" sz="1100" dirty="0"/>
              <a:t>ad </a:t>
            </a:r>
            <a:r>
              <a:rPr lang="et-EE" sz="1100" dirty="0"/>
              <a:t>elanikud, eestlased;</a:t>
            </a:r>
          </a:p>
          <a:p>
            <a:pPr lvl="1"/>
            <a:r>
              <a:rPr lang="et-EE" sz="1100" dirty="0">
                <a:solidFill>
                  <a:schemeClr val="accent1"/>
                </a:solidFill>
              </a:rPr>
              <a:t>eestikeelsed kommertstelekanalid </a:t>
            </a:r>
            <a:r>
              <a:rPr lang="et-EE" sz="1100" dirty="0"/>
              <a:t> –</a:t>
            </a:r>
            <a:r>
              <a:rPr lang="en-US" sz="1100" dirty="0"/>
              <a:t> </a:t>
            </a:r>
            <a:r>
              <a:rPr lang="et-EE" sz="1100" dirty="0"/>
              <a:t>üle 7</a:t>
            </a:r>
            <a:r>
              <a:rPr lang="en-US" sz="1100" dirty="0"/>
              <a:t>4</a:t>
            </a:r>
            <a:r>
              <a:rPr lang="et-EE" sz="1100" dirty="0"/>
              <a:t>aastased</a:t>
            </a:r>
            <a:r>
              <a:rPr lang="en-US" sz="1100" dirty="0"/>
              <a:t>, </a:t>
            </a:r>
            <a:r>
              <a:rPr lang="en-US" sz="1100" dirty="0" err="1"/>
              <a:t>eestlased</a:t>
            </a:r>
            <a:r>
              <a:rPr lang="en-US" sz="1100" dirty="0"/>
              <a:t>, </a:t>
            </a:r>
            <a:r>
              <a:rPr lang="et-EE" sz="1100" dirty="0"/>
              <a:t>madalama haridustasemega ja maapiirkondade elanikud;</a:t>
            </a:r>
            <a:endParaRPr lang="en-US" sz="1100" dirty="0"/>
          </a:p>
          <a:p>
            <a:pPr lvl="1"/>
            <a:r>
              <a:rPr lang="et-EE" sz="1100" dirty="0">
                <a:solidFill>
                  <a:schemeClr val="accent1"/>
                </a:solidFill>
              </a:rPr>
              <a:t>vahetu suhtlus</a:t>
            </a:r>
            <a:r>
              <a:rPr lang="et-EE" sz="1100" dirty="0"/>
              <a:t> – kuni 29aastased (40%), mitte-eestlased, madalama haridustasemega, väiksema sissetulekuga, Tallinna elanikud;</a:t>
            </a:r>
          </a:p>
          <a:p>
            <a:pPr lvl="1"/>
            <a:r>
              <a:rPr lang="et-EE" sz="1100" dirty="0">
                <a:solidFill>
                  <a:schemeClr val="accent1"/>
                </a:solidFill>
              </a:rPr>
              <a:t>ajalehed</a:t>
            </a:r>
            <a:r>
              <a:rPr lang="et-EE" sz="1100" dirty="0"/>
              <a:t> – üle 59aastased</a:t>
            </a:r>
            <a:r>
              <a:rPr lang="en-US" sz="1100" dirty="0"/>
              <a:t>, </a:t>
            </a:r>
            <a:r>
              <a:rPr lang="et-EE" sz="1100" dirty="0"/>
              <a:t>keskmisesse sissetulekugruppi kuuluvad elanikud ja maaelanikud; </a:t>
            </a:r>
          </a:p>
          <a:p>
            <a:pPr lvl="1"/>
            <a:r>
              <a:rPr lang="en-US" sz="1100" dirty="0" err="1">
                <a:solidFill>
                  <a:schemeClr val="accent1"/>
                </a:solidFill>
              </a:rPr>
              <a:t>Välismeedia</a:t>
            </a:r>
            <a:r>
              <a:rPr lang="en-US" sz="1100" dirty="0">
                <a:solidFill>
                  <a:schemeClr val="accent1"/>
                </a:solidFill>
              </a:rPr>
              <a:t> </a:t>
            </a:r>
            <a:r>
              <a:rPr lang="en-US" sz="1100" dirty="0" err="1">
                <a:solidFill>
                  <a:schemeClr val="accent1"/>
                </a:solidFill>
              </a:rPr>
              <a:t>kanalid</a:t>
            </a:r>
            <a:r>
              <a:rPr lang="en-US" sz="1100" dirty="0">
                <a:solidFill>
                  <a:schemeClr val="accent1"/>
                </a:solidFill>
              </a:rPr>
              <a:t> </a:t>
            </a:r>
            <a:r>
              <a:rPr lang="en-US" sz="1100" dirty="0"/>
              <a:t>– </a:t>
            </a:r>
            <a:r>
              <a:rPr lang="et-EE" sz="1100" dirty="0"/>
              <a:t>mehed, kuni 29aastased, mitte-eestlased, </a:t>
            </a:r>
            <a:r>
              <a:rPr lang="en-US" sz="1100" dirty="0" err="1"/>
              <a:t>kõrgharidusega</a:t>
            </a:r>
            <a:r>
              <a:rPr lang="et-EE" sz="1100" dirty="0"/>
              <a:t>, Tallinna ja Põhja-Eesti</a:t>
            </a:r>
            <a:r>
              <a:rPr lang="en-US" sz="1100" dirty="0"/>
              <a:t> </a:t>
            </a:r>
            <a:r>
              <a:rPr lang="en-US" sz="1100" dirty="0" err="1"/>
              <a:t>elanikud</a:t>
            </a:r>
            <a:r>
              <a:rPr lang="en-US" sz="1100" dirty="0"/>
              <a:t>;</a:t>
            </a:r>
            <a:endParaRPr lang="et-EE" sz="1100" dirty="0"/>
          </a:p>
          <a:p>
            <a:pPr lvl="1"/>
            <a:r>
              <a:rPr lang="et-EE" sz="1100" dirty="0">
                <a:solidFill>
                  <a:schemeClr val="accent1"/>
                </a:solidFill>
              </a:rPr>
              <a:t>ETV venekeelne AK, teised Venemaa telekanalid ja PBK </a:t>
            </a:r>
            <a:r>
              <a:rPr lang="et-EE" sz="1100" dirty="0"/>
              <a:t>– 50–64aastased</a:t>
            </a:r>
            <a:r>
              <a:rPr lang="en-US" sz="1100" dirty="0"/>
              <a:t>, </a:t>
            </a:r>
            <a:r>
              <a:rPr lang="en-US" sz="1100" dirty="0" err="1"/>
              <a:t>mitte-eestlased</a:t>
            </a:r>
            <a:r>
              <a:rPr lang="et-EE" sz="1100" dirty="0"/>
              <a:t>. Ilma EV kodakondsuseta inimesed.</a:t>
            </a:r>
          </a:p>
          <a:p>
            <a:pPr lvl="1"/>
            <a:endParaRPr lang="et-EE" sz="11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E8FACA-AF02-F04A-8A92-8DBF183E7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Teabekanalite</a:t>
            </a:r>
            <a:r>
              <a:rPr lang="en-US" dirty="0"/>
              <a:t> </a:t>
            </a:r>
            <a:r>
              <a:rPr lang="en-US" dirty="0" err="1"/>
              <a:t>jälgimine</a:t>
            </a:r>
            <a:endParaRPr lang="en-US" dirty="0"/>
          </a:p>
        </p:txBody>
      </p:sp>
      <p:sp>
        <p:nvSpPr>
          <p:cNvPr id="10" name="Subtitle 3">
            <a:extLst>
              <a:ext uri="{FF2B5EF4-FFF2-40B4-BE49-F238E27FC236}">
                <a16:creationId xmlns:a16="http://schemas.microsoft.com/office/drawing/2014/main" id="{139D3C40-5A1E-CA4E-8B73-BD658603714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Kokkuv</a:t>
            </a:r>
            <a:r>
              <a:rPr lang="et-EE" dirty="0"/>
              <a:t>õ</a:t>
            </a:r>
            <a:r>
              <a:rPr lang="en-US" dirty="0" err="1"/>
              <a:t>te</a:t>
            </a:r>
            <a:r>
              <a:rPr lang="en-US" dirty="0"/>
              <a:t> (</a:t>
            </a:r>
            <a:r>
              <a:rPr lang="en-US" dirty="0" err="1"/>
              <a:t>Slaidid</a:t>
            </a:r>
            <a:r>
              <a:rPr lang="en-US" dirty="0"/>
              <a:t> 48-49)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1222032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956BF03-6865-C340-84A4-D9C3F48B1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Teabekanalite</a:t>
            </a:r>
            <a:r>
              <a:rPr lang="en-US" dirty="0"/>
              <a:t> </a:t>
            </a:r>
            <a:r>
              <a:rPr lang="en-US" dirty="0" err="1"/>
              <a:t>jälgimine</a:t>
            </a:r>
            <a:endParaRPr lang="et-EE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523CFBF8-4449-A64E-AA85-C6B665578870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Kogujaotus</a:t>
            </a:r>
            <a:r>
              <a:rPr lang="en-US" dirty="0"/>
              <a:t> ja </a:t>
            </a:r>
            <a:r>
              <a:rPr lang="en-US" dirty="0" err="1"/>
              <a:t>ajaline</a:t>
            </a:r>
            <a:r>
              <a:rPr lang="en-US" dirty="0"/>
              <a:t> </a:t>
            </a:r>
            <a:r>
              <a:rPr lang="en-US" dirty="0" err="1"/>
              <a:t>võrdlus</a:t>
            </a:r>
            <a:r>
              <a:rPr lang="en-US" dirty="0"/>
              <a:t> </a:t>
            </a:r>
            <a:r>
              <a:rPr lang="en-US" dirty="0" err="1"/>
              <a:t>kokku</a:t>
            </a:r>
            <a:endParaRPr lang="et-EE" dirty="0"/>
          </a:p>
        </p:txBody>
      </p:sp>
      <p:pic>
        <p:nvPicPr>
          <p:cNvPr id="4" name="Sisu kohatäide 3">
            <a:extLst>
              <a:ext uri="{FF2B5EF4-FFF2-40B4-BE49-F238E27FC236}">
                <a16:creationId xmlns:a16="http://schemas.microsoft.com/office/drawing/2014/main" id="{74D37935-E9E5-C7BF-1D82-F5269D68689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37430" y="1498600"/>
            <a:ext cx="4789565" cy="4886325"/>
          </a:xfrm>
          <a:prstGeom prst="rect">
            <a:avLst/>
          </a:prstGeom>
        </p:spPr>
      </p:pic>
      <p:pic>
        <p:nvPicPr>
          <p:cNvPr id="8" name="Sisu kohatäide 7">
            <a:extLst>
              <a:ext uri="{FF2B5EF4-FFF2-40B4-BE49-F238E27FC236}">
                <a16:creationId xmlns:a16="http://schemas.microsoft.com/office/drawing/2014/main" id="{BA5B1E7E-2B24-16B9-30E6-5BCDC29DB073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6502188" y="1498600"/>
            <a:ext cx="4843887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9630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956BF03-6865-C340-84A4-D9C3F48B1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Teabekanalite</a:t>
            </a:r>
            <a:r>
              <a:rPr lang="en-US" dirty="0"/>
              <a:t> </a:t>
            </a:r>
            <a:r>
              <a:rPr lang="en-US" dirty="0" err="1"/>
              <a:t>jälgimine</a:t>
            </a:r>
            <a:endParaRPr lang="et-EE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523CFBF8-4449-A64E-AA85-C6B665578870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 dirty="0" err="1"/>
              <a:t>Kogujaotus</a:t>
            </a:r>
            <a:r>
              <a:rPr lang="en-US" dirty="0"/>
              <a:t> ja </a:t>
            </a:r>
            <a:r>
              <a:rPr lang="en-US" dirty="0" err="1"/>
              <a:t>ajaline</a:t>
            </a:r>
            <a:r>
              <a:rPr lang="en-US" dirty="0"/>
              <a:t> </a:t>
            </a:r>
            <a:r>
              <a:rPr lang="en-US" dirty="0" err="1"/>
              <a:t>võrdlus</a:t>
            </a:r>
            <a:r>
              <a:rPr lang="en-US" dirty="0"/>
              <a:t> </a:t>
            </a:r>
            <a:r>
              <a:rPr lang="en-US" dirty="0" err="1"/>
              <a:t>kokku</a:t>
            </a:r>
            <a:endParaRPr lang="et-EE" dirty="0"/>
          </a:p>
        </p:txBody>
      </p:sp>
      <p:pic>
        <p:nvPicPr>
          <p:cNvPr id="4" name="Sisu kohatäide 3">
            <a:extLst>
              <a:ext uri="{FF2B5EF4-FFF2-40B4-BE49-F238E27FC236}">
                <a16:creationId xmlns:a16="http://schemas.microsoft.com/office/drawing/2014/main" id="{506DE9F3-C670-9F52-FF11-47B7363CD12F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6505189" y="1498600"/>
            <a:ext cx="4837885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163227"/>
      </p:ext>
    </p:extLst>
  </p:cSld>
  <p:clrMapOvr>
    <a:masterClrMapping/>
  </p:clrMapOvr>
</p:sld>
</file>

<file path=ppt/theme/theme1.xml><?xml version="1.0" encoding="utf-8"?>
<a:theme xmlns:a="http://schemas.openxmlformats.org/drawingml/2006/main" name="TU_2018_ppt">
  <a:themeElements>
    <a:clrScheme name="TU_Diverge">
      <a:dk1>
        <a:srgbClr val="3F3F3F"/>
      </a:dk1>
      <a:lt1>
        <a:srgbClr val="FFFFFF"/>
      </a:lt1>
      <a:dk2>
        <a:srgbClr val="242424"/>
      </a:dk2>
      <a:lt2>
        <a:srgbClr val="E6E6E6"/>
      </a:lt2>
      <a:accent1>
        <a:srgbClr val="B2182B"/>
      </a:accent1>
      <a:accent2>
        <a:srgbClr val="EF8A62"/>
      </a:accent2>
      <a:accent3>
        <a:srgbClr val="FDDBC7"/>
      </a:accent3>
      <a:accent4>
        <a:srgbClr val="D1E5F0"/>
      </a:accent4>
      <a:accent5>
        <a:srgbClr val="67A9CF"/>
      </a:accent5>
      <a:accent6>
        <a:srgbClr val="2166AC"/>
      </a:accent6>
      <a:hlink>
        <a:srgbClr val="21ABF5"/>
      </a:hlink>
      <a:folHlink>
        <a:srgbClr val="EA7E89"/>
      </a:folHlink>
    </a:clrScheme>
    <a:fontScheme name="TU_2018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U template" id="{1235B8A7-D9A6-614A-BA4E-07A723CE86A8}" vid="{1B4F7CCA-7AA5-3448-A875-7F64CF9C061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TU_2018_ppt</Template>
  <TotalTime>22187</TotalTime>
  <Words>4166</Words>
  <Application>Microsoft Office PowerPoint</Application>
  <PresentationFormat>Laiekraan</PresentationFormat>
  <Paragraphs>263</Paragraphs>
  <Slides>44</Slides>
  <Notes>6</Notes>
  <HiddenSlides>0</HiddenSlides>
  <MMClips>0</MMClips>
  <ScaleCrop>false</ScaleCrop>
  <HeadingPairs>
    <vt:vector size="6" baseType="variant">
      <vt:variant>
        <vt:lpstr>Kasutatud fondid</vt:lpstr>
      </vt:variant>
      <vt:variant>
        <vt:i4>3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44</vt:i4>
      </vt:variant>
    </vt:vector>
  </HeadingPairs>
  <TitlesOfParts>
    <vt:vector size="48" baseType="lpstr">
      <vt:lpstr>Arial</vt:lpstr>
      <vt:lpstr>Calibri</vt:lpstr>
      <vt:lpstr>Helvetica</vt:lpstr>
      <vt:lpstr>TU_2018_ppt</vt:lpstr>
      <vt:lpstr>Suhtumine Euroopa Liitu</vt:lpstr>
      <vt:lpstr>Teemad </vt:lpstr>
      <vt:lpstr>Metoodika</vt:lpstr>
      <vt:lpstr>Metoodika</vt:lpstr>
      <vt:lpstr>Vastutajad</vt:lpstr>
      <vt:lpstr>Tulemused</vt:lpstr>
      <vt:lpstr>Toetus euro kasutusele Eestis</vt:lpstr>
      <vt:lpstr>Toetus euro kasutusele Eestis</vt:lpstr>
      <vt:lpstr>Toetus euro kasutusele Eestis</vt:lpstr>
      <vt:lpstr>Toetus euro kasutusele Eestis</vt:lpstr>
      <vt:lpstr>Toetus euro kasutusele Eestis</vt:lpstr>
      <vt:lpstr>Toetus euro kasutusele Eestis</vt:lpstr>
      <vt:lpstr>Toetus euro kasutusele Eestis</vt:lpstr>
      <vt:lpstr>Toetus Euroopa Liitu kuulumisele</vt:lpstr>
      <vt:lpstr>Toetus Euroopa Liitu kuulumisele</vt:lpstr>
      <vt:lpstr>Toetus Euroopa Liitu kuulumisele</vt:lpstr>
      <vt:lpstr>Toetus Euroopa Liitu kuulumisele</vt:lpstr>
      <vt:lpstr>Toetus Euroopa Liitu kuulumisele</vt:lpstr>
      <vt:lpstr>Toetus Euroopa Liitu kuulumisele</vt:lpstr>
      <vt:lpstr>Toetus Euroopa Liitu kuulumisele</vt:lpstr>
      <vt:lpstr>Eesti Euroopa Liitu kuulumise põhjused</vt:lpstr>
      <vt:lpstr>Eesti Euroopa Liitu kuulumise põhjused</vt:lpstr>
      <vt:lpstr>Eesti Euroopa Liitu kuulumise põhjused</vt:lpstr>
      <vt:lpstr>Euroopa Liiduga seostuvad väärtused ja põhimõtted</vt:lpstr>
      <vt:lpstr>Euroopa Liiduga seostuvad väärtused ja põhimõtted</vt:lpstr>
      <vt:lpstr>Euroopa Liiduga seostuvate põhimõtete olulisus</vt:lpstr>
      <vt:lpstr>Euroopa Liiduga seostuvate põhimõtete olulisus</vt:lpstr>
      <vt:lpstr>Euroopa Liidu eelarvest toetamist vajavad valdkonnad</vt:lpstr>
      <vt:lpstr>Euroopa Liidu eelarvest toetamist vajavad valdkonnad</vt:lpstr>
      <vt:lpstr>Teadlikkus Eesti eesmärkidest ja huvidest Euroopa Liidus</vt:lpstr>
      <vt:lpstr>Teadlikkus Eesti eesmärkidest ja huvidest Euroopa Liidus</vt:lpstr>
      <vt:lpstr>Teadlikkus Eesti eesmärkidest ja huvidest Euroopa Liidus</vt:lpstr>
      <vt:lpstr>Hinnang Eesti tegevusele Euroopa Liidus</vt:lpstr>
      <vt:lpstr>Hinnang Eesti tegevusele Euroopa Liidus</vt:lpstr>
      <vt:lpstr>Hinnang Eesti tegevusele Euroopa Liidus</vt:lpstr>
      <vt:lpstr>Euroopa Liitu kuulmise mõju Eestile</vt:lpstr>
      <vt:lpstr>Euroopa Liitu kuulmise mõju Eestile</vt:lpstr>
      <vt:lpstr>Hinnang Eesti elule</vt:lpstr>
      <vt:lpstr>Hinnang Eesti elule</vt:lpstr>
      <vt:lpstr>Suhtumine kliimamuutustesse</vt:lpstr>
      <vt:lpstr>Suhtumine kliimamuutustesse</vt:lpstr>
      <vt:lpstr>Teabekanalite jälgimine</vt:lpstr>
      <vt:lpstr>Teabekanalite jälgimine</vt:lpstr>
      <vt:lpstr>Teabekanalite jälgimine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Suhtumine Euroopa Liitu</dc:title>
  <dc:creator>Liis Grünberg</dc:creator>
  <cp:lastModifiedBy>Liis Grünberg</cp:lastModifiedBy>
  <cp:revision>279</cp:revision>
  <cp:lastPrinted>2020-01-23T10:52:16Z</cp:lastPrinted>
  <dcterms:created xsi:type="dcterms:W3CDTF">2020-01-07T10:59:44Z</dcterms:created>
  <dcterms:modified xsi:type="dcterms:W3CDTF">2022-12-20T13:24:54Z</dcterms:modified>
</cp:coreProperties>
</file>